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4.xml" ContentType="application/vnd.openxmlformats-officedocument.theme+xml"/>
  <Override PartName="/ppt/slideLayouts/slideLayout12.xml" ContentType="application/vnd.openxmlformats-officedocument.presentationml.slideLayout+xml"/>
  <Override PartName="/ppt/theme/theme5.xml" ContentType="application/vnd.openxmlformats-officedocument.theme+xml"/>
  <Override PartName="/ppt/slideLayouts/slideLayout13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tags/tag4.xml" ContentType="application/vnd.openxmlformats-officedocument.presentationml.tags+xml"/>
  <Override PartName="/ppt/notesSlides/notesSlide4.xml" ContentType="application/vnd.openxmlformats-officedocument.presentationml.notesSlide+xml"/>
  <Override PartName="/ppt/tags/tag5.xml" ContentType="application/vnd.openxmlformats-officedocument.presentationml.tags+xml"/>
  <Override PartName="/ppt/notesSlides/notesSlide5.xml" ContentType="application/vnd.openxmlformats-officedocument.presentationml.notesSlide+xml"/>
  <Override PartName="/ppt/tags/tag6.xml" ContentType="application/vnd.openxmlformats-officedocument.presentationml.tags+xml"/>
  <Override PartName="/ppt/notesSlides/notesSlide6.xml" ContentType="application/vnd.openxmlformats-officedocument.presentationml.notesSlide+xml"/>
  <Override PartName="/ppt/tags/tag7.xml" ContentType="application/vnd.openxmlformats-officedocument.presentationml.tags+xml"/>
  <Override PartName="/ppt/notesSlides/notesSlide7.xml" ContentType="application/vnd.openxmlformats-officedocument.presentationml.notesSlide+xml"/>
  <Override PartName="/ppt/tags/tag8.xml" ContentType="application/vnd.openxmlformats-officedocument.presentationml.tags+xml"/>
  <Override PartName="/ppt/notesSlides/notesSlide8.xml" ContentType="application/vnd.openxmlformats-officedocument.presentationml.notesSlide+xml"/>
  <Override PartName="/ppt/tags/tag9.xml" ContentType="application/vnd.openxmlformats-officedocument.presentationml.tags+xml"/>
  <Override PartName="/ppt/notesSlides/notesSlide9.xml" ContentType="application/vnd.openxmlformats-officedocument.presentationml.notesSlide+xml"/>
  <Override PartName="/ppt/tags/tag10.xml" ContentType="application/vnd.openxmlformats-officedocument.presentationml.tags+xml"/>
  <Override PartName="/ppt/notesSlides/notesSlide10.xml" ContentType="application/vnd.openxmlformats-officedocument.presentationml.notesSlide+xml"/>
  <Override PartName="/ppt/tags/tag11.xml" ContentType="application/vnd.openxmlformats-officedocument.presentationml.tags+xml"/>
  <Override PartName="/ppt/notesSlides/notesSlide11.xml" ContentType="application/vnd.openxmlformats-officedocument.presentationml.notesSlide+xml"/>
  <Override PartName="/ppt/tags/tag12.xml" ContentType="application/vnd.openxmlformats-officedocument.presentationml.tags+xml"/>
  <Override PartName="/ppt/notesSlides/notesSlide12.xml" ContentType="application/vnd.openxmlformats-officedocument.presentationml.notesSlide+xml"/>
  <Override PartName="/ppt/tags/tag13.xml" ContentType="application/vnd.openxmlformats-officedocument.presentationml.tags+xml"/>
  <Override PartName="/ppt/notesSlides/notesSlide13.xml" ContentType="application/vnd.openxmlformats-officedocument.presentationml.notesSlide+xml"/>
  <Override PartName="/ppt/tags/tag14.xml" ContentType="application/vnd.openxmlformats-officedocument.presentationml.tags+xml"/>
  <Override PartName="/ppt/notesSlides/notesSlide14.xml" ContentType="application/vnd.openxmlformats-officedocument.presentationml.notesSlide+xml"/>
  <Override PartName="/ppt/tags/tag15.xml" ContentType="application/vnd.openxmlformats-officedocument.presentationml.tags+xml"/>
  <Override PartName="/ppt/notesSlides/notesSlide15.xml" ContentType="application/vnd.openxmlformats-officedocument.presentationml.notesSlide+xml"/>
  <Override PartName="/ppt/tags/tag16.xml" ContentType="application/vnd.openxmlformats-officedocument.presentationml.tags+xml"/>
  <Override PartName="/ppt/notesSlides/notesSlide16.xml" ContentType="application/vnd.openxmlformats-officedocument.presentationml.notesSlide+xml"/>
  <Override PartName="/ppt/tags/tag17.xml" ContentType="application/vnd.openxmlformats-officedocument.presentationml.tags+xml"/>
  <Override PartName="/ppt/notesSlides/notesSlide17.xml" ContentType="application/vnd.openxmlformats-officedocument.presentationml.notesSlide+xml"/>
  <Override PartName="/ppt/tags/tag18.xml" ContentType="application/vnd.openxmlformats-officedocument.presentationml.tags+xml"/>
  <Override PartName="/ppt/notesSlides/notesSlide18.xml" ContentType="application/vnd.openxmlformats-officedocument.presentationml.notesSlide+xml"/>
  <Override PartName="/ppt/tags/tag19.xml" ContentType="application/vnd.openxmlformats-officedocument.presentationml.tags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tags/tag20.xml" ContentType="application/vnd.openxmlformats-officedocument.presentationml.tags+xml"/>
  <Override PartName="/ppt/notesSlides/notesSlide22.xml" ContentType="application/vnd.openxmlformats-officedocument.presentationml.notesSlide+xml"/>
  <Override PartName="/ppt/tags/tag21.xml" ContentType="application/vnd.openxmlformats-officedocument.presentationml.tags+xml"/>
  <Override PartName="/ppt/notesSlides/notesSlide23.xml" ContentType="application/vnd.openxmlformats-officedocument.presentationml.notesSlide+xml"/>
  <Override PartName="/ppt/tags/tag22.xml" ContentType="application/vnd.openxmlformats-officedocument.presentationml.tags+xml"/>
  <Override PartName="/ppt/notesSlides/notesSlide24.xml" ContentType="application/vnd.openxmlformats-officedocument.presentationml.notesSlide+xml"/>
  <Override PartName="/ppt/tags/tag23.xml" ContentType="application/vnd.openxmlformats-officedocument.presentationml.tags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3" r:id="rId1"/>
    <p:sldMasterId id="2147483668" r:id="rId2"/>
    <p:sldMasterId id="2147483674" r:id="rId3"/>
    <p:sldMasterId id="2147483648" r:id="rId4"/>
    <p:sldMasterId id="2147483684" r:id="rId5"/>
    <p:sldMasterId id="2147483697" r:id="rId6"/>
  </p:sldMasterIdLst>
  <p:notesMasterIdLst>
    <p:notesMasterId r:id="rId39"/>
  </p:notesMasterIdLst>
  <p:handoutMasterIdLst>
    <p:handoutMasterId r:id="rId40"/>
  </p:handoutMasterIdLst>
  <p:sldIdLst>
    <p:sldId id="356" r:id="rId7"/>
    <p:sldId id="396" r:id="rId8"/>
    <p:sldId id="397" r:id="rId9"/>
    <p:sldId id="398" r:id="rId10"/>
    <p:sldId id="399" r:id="rId11"/>
    <p:sldId id="433" r:id="rId12"/>
    <p:sldId id="400" r:id="rId13"/>
    <p:sldId id="401" r:id="rId14"/>
    <p:sldId id="402" r:id="rId15"/>
    <p:sldId id="403" r:id="rId16"/>
    <p:sldId id="404" r:id="rId17"/>
    <p:sldId id="405" r:id="rId18"/>
    <p:sldId id="406" r:id="rId19"/>
    <p:sldId id="431" r:id="rId20"/>
    <p:sldId id="407" r:id="rId21"/>
    <p:sldId id="408" r:id="rId22"/>
    <p:sldId id="409" r:id="rId23"/>
    <p:sldId id="410" r:id="rId24"/>
    <p:sldId id="411" r:id="rId25"/>
    <p:sldId id="412" r:id="rId26"/>
    <p:sldId id="413" r:id="rId27"/>
    <p:sldId id="415" r:id="rId28"/>
    <p:sldId id="417" r:id="rId29"/>
    <p:sldId id="430" r:id="rId30"/>
    <p:sldId id="418" r:id="rId31"/>
    <p:sldId id="419" r:id="rId32"/>
    <p:sldId id="420" r:id="rId33"/>
    <p:sldId id="434" r:id="rId34"/>
    <p:sldId id="422" r:id="rId35"/>
    <p:sldId id="428" r:id="rId36"/>
    <p:sldId id="414" r:id="rId37"/>
    <p:sldId id="416" r:id="rId38"/>
  </p:sldIdLst>
  <p:sldSz cx="9144000" cy="6858000" type="screen4x3"/>
  <p:notesSz cx="9925050" cy="6665913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00">
          <p15:clr>
            <a:srgbClr val="A4A3A4"/>
          </p15:clr>
        </p15:guide>
        <p15:guide id="2" pos="312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68FD2"/>
    <a:srgbClr val="FACC2E"/>
    <a:srgbClr val="005293"/>
    <a:srgbClr val="999999"/>
    <a:srgbClr val="98C6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84E427A-3D55-4303-BF80-6455036E1DE7}" styleName="Designformatvorlage 1 - Akz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E269D01E-BC32-4049-B463-5C60D7B0CCD2}" styleName="Designformatvorlage 2 - Akz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D083AE6-46FA-4A59-8FB0-9F97EB10719F}" styleName="Helle Formatvorlage 3 - Akz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7292A2E-F333-43FB-9621-5CBBE7FDCDCB}" styleName="Helle Formatvorlage 2 - Akz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D27102A9-8310-4765-A935-A1911B00CA55}" styleName="Helle Formatvorlage 1 - Akz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EC20E35-A176-4012-BC5E-935CFFF8708E}" styleName="Mittlere Formatvorlag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C4B1156A-380E-4F78-BDF5-A606A8083BF9}" styleName="Mittlere Formatvorlage 4 - Akz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74C1A8A3-306A-4EB7-A6B1-4F7E0EB9C5D6}" styleName="Mittlere Formatvorlage 3 - Akz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D7AC3CCA-C797-4891-BE02-D94E43425B78}" styleName="Mittlere Formatvorlag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Helle Formatvorlag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4" autoAdjust="0"/>
    <p:restoredTop sz="88303" autoAdjust="0"/>
  </p:normalViewPr>
  <p:slideViewPr>
    <p:cSldViewPr snapToGrid="0">
      <p:cViewPr varScale="1">
        <p:scale>
          <a:sx n="113" d="100"/>
          <a:sy n="113" d="100"/>
        </p:scale>
        <p:origin x="1530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35" d="100"/>
          <a:sy n="135" d="100"/>
        </p:scale>
        <p:origin x="-1518" y="-90"/>
      </p:cViewPr>
      <p:guideLst>
        <p:guide orient="horz" pos="2100"/>
        <p:guide pos="312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viewProps" Target="viewProp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handoutMaster" Target="handoutMasters/handoutMaster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5621901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20751376-2EB8-4403-B858-305A8AAA6B01}" type="datetimeFigureOut">
              <a:rPr lang="en-GB"/>
              <a:pPr>
                <a:defRPr/>
              </a:pPr>
              <a:t>06/10/2016</a:t>
            </a:fld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2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5621901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62C15F7A-46C6-4AD2-BFEC-842DCCCC19C4}" type="slidenum">
              <a:rPr lang="en-GB"/>
              <a:pPr>
                <a:defRPr/>
              </a:pPr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90957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5621901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89C46BC9-2C9E-4670-A85A-6A588BA2D405}" type="datetimeFigureOut">
              <a:rPr lang="en-GB"/>
              <a:pPr>
                <a:defRPr/>
              </a:pPr>
              <a:t>06/10/2016</a:t>
            </a:fld>
            <a:endParaRPr lang="en-GB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295650" y="500063"/>
            <a:ext cx="3333750" cy="25003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708" tIns="45354" rIns="90708" bIns="45354" rtlCol="0" anchor="ctr"/>
          <a:lstStyle/>
          <a:p>
            <a:pPr lvl="0"/>
            <a:endParaRPr lang="en-GB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992506" y="3166309"/>
            <a:ext cx="7940040" cy="2999661"/>
          </a:xfrm>
          <a:prstGeom prst="rect">
            <a:avLst/>
          </a:prstGeom>
        </p:spPr>
        <p:txBody>
          <a:bodyPr vert="horz" wrap="square" lIns="90708" tIns="45354" rIns="90708" bIns="45354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2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5621901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00AFC6D0-44D5-4EB7-828F-6F464F83D79A}" type="slidenum">
              <a:rPr lang="en-GB"/>
              <a:pPr>
                <a:defRPr/>
              </a:pPr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799730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182563" indent="-182563" algn="l" rtl="0" fontAlgn="base">
      <a:spcBef>
        <a:spcPct val="30000"/>
      </a:spcBef>
      <a:spcAft>
        <a:spcPct val="0"/>
      </a:spcAft>
      <a:buFont typeface="Arial" charset="0"/>
      <a:buChar char="•"/>
      <a:defRPr sz="1200" kern="1200">
        <a:solidFill>
          <a:schemeClr val="tx1"/>
        </a:solidFill>
        <a:latin typeface="+mn-lt"/>
        <a:ea typeface="+mn-ea"/>
        <a:cs typeface="Arial" charset="0"/>
      </a:defRPr>
    </a:lvl2pPr>
    <a:lvl3pPr marL="355600" indent="-173038" algn="l" rtl="0" fontAlgn="base">
      <a:spcBef>
        <a:spcPct val="30000"/>
      </a:spcBef>
      <a:spcAft>
        <a:spcPct val="0"/>
      </a:spcAft>
      <a:buFont typeface="Symbol" pitchFamily="18" charset="2"/>
      <a:buChar char="-"/>
      <a:defRPr sz="1200" kern="1200">
        <a:solidFill>
          <a:schemeClr val="tx1"/>
        </a:solidFill>
        <a:latin typeface="+mn-lt"/>
        <a:ea typeface="+mn-ea"/>
        <a:cs typeface="Arial" charset="0"/>
      </a:defRPr>
    </a:lvl3pPr>
    <a:lvl4pPr marL="538163" indent="-182563" algn="l" rtl="0" fontAlgn="base">
      <a:spcBef>
        <a:spcPct val="30000"/>
      </a:spcBef>
      <a:spcAft>
        <a:spcPct val="0"/>
      </a:spcAft>
      <a:buFont typeface="Courier New" pitchFamily="49" charset="0"/>
      <a:buChar char="o"/>
      <a:defRPr sz="1200" kern="1200">
        <a:solidFill>
          <a:schemeClr val="tx1"/>
        </a:solidFill>
        <a:latin typeface="+mn-lt"/>
        <a:ea typeface="+mn-ea"/>
        <a:cs typeface="Arial" charset="0"/>
      </a:defRPr>
    </a:lvl4pPr>
    <a:lvl5pPr marL="720725" indent="-182563" algn="l" rtl="0" fontAlgn="base">
      <a:spcBef>
        <a:spcPct val="30000"/>
      </a:spcBef>
      <a:spcAft>
        <a:spcPct val="0"/>
      </a:spcAft>
      <a:buFont typeface="Wingdings" pitchFamily="2" charset="2"/>
      <a:buChar char="§"/>
      <a:defRPr sz="1200" kern="1200">
        <a:solidFill>
          <a:schemeClr val="tx1"/>
        </a:solidFill>
        <a:latin typeface="+mn-lt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60184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41137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49865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66080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48344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21828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75729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69256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64108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33972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02140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71995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495982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278133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243761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547769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507066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142051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627019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3758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10146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99852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32803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43029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54497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43749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0520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6408271"/>
            <a:ext cx="575236" cy="3585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Jonas Mayer (TUM) | 13.07.2016 | A Metric for Hand Comfort/Discomfort Evaluation</a:t>
            </a:r>
            <a:endParaRPr lang="en-US" dirty="0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ße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/>
              <a:t>Jonas Mayer (TUM) | 13.07.2016 | A Metric for Hand Comfort/Discomfort Evaluation</a:t>
            </a:r>
            <a:endParaRPr lang="de-DE" noProof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7"/>
          </p:nvPr>
        </p:nvSpPr>
        <p:spPr>
          <a:xfrm>
            <a:off x="0" y="2476500"/>
            <a:ext cx="9144000" cy="4381500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r formatfüll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1691640"/>
            <a:ext cx="9144000" cy="516636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Jonas Mayer (TUM) | 13.07.2016 | A Metric for Hand Comfort/Discomfort Evaluation</a:t>
            </a:r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42579873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1231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baseline="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Präsentationsmuster</a:t>
            </a: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kann auch als </a:t>
            </a:r>
            <a:r>
              <a:rPr lang="de-DE" noProof="0" dirty="0" err="1"/>
              <a:t>Kapiteltrenner</a:t>
            </a:r>
            <a:r>
              <a:rPr lang="de-DE" noProof="0" dirty="0"/>
              <a:t> verwendet werden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Jonas Mayer (TUM) | 13.07.2016 | A Metric for Hand Comfort/Discomfort Evaluation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Jonas Mayer (TUM) | 13.07.2016 | A Metric for Hand Comfort/Discomfort Evaluation</a:t>
            </a:r>
            <a:endParaRPr lang="en-US" dirty="0"/>
          </a:p>
        </p:txBody>
      </p:sp>
      <p:sp>
        <p:nvSpPr>
          <p:cNvPr id="5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1231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baseline="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Präsentationsmuster</a:t>
            </a: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kann auch als </a:t>
            </a:r>
            <a:r>
              <a:rPr lang="de-DE" noProof="0" dirty="0" err="1"/>
              <a:t>Kapiteltrenner</a:t>
            </a:r>
            <a:r>
              <a:rPr lang="de-DE" noProof="0" dirty="0"/>
              <a:t> verwendet werden</a:t>
            </a: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501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ts val="3200"/>
              </a:lnSpc>
              <a:defRPr lang="de-DE" sz="300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Titel der Präsentation durch Klicken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>
                <a:solidFill>
                  <a:schemeClr val="bg1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Jonas Mayer (TUM) | 13.07.2016 | A Metric for Hand Comfort/Discomfort Evaluation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>
                <a:solidFill>
                  <a:srgbClr val="000000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6408271"/>
            <a:ext cx="575236" cy="3585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Jonas Mayer (TUM) | 13.07.2016 | A Metric for Hand Comfort/Discomfort Evaluation</a:t>
            </a:r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6408271"/>
            <a:ext cx="575236" cy="3585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Jonas Mayer (TUM) | 13.07.2016 | A Metric for Hand Comfort/Discomfort Evaluation</a:t>
            </a:r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1762188"/>
            <a:ext cx="8508999" cy="4699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 lIns="0" rIns="0"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Jonas Mayer (TUM) | 13.07.2016 | A Metric for Hand Comfort/Discomfort Evaluation</a:t>
            </a:r>
            <a:endParaRPr lang="en-US" dirty="0"/>
          </a:p>
        </p:txBody>
      </p:sp>
      <p:sp>
        <p:nvSpPr>
          <p:cNvPr id="6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1839487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2499360"/>
            <a:ext cx="8508999" cy="3962400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sz="1600" noProof="0" dirty="0"/>
              <a:t>Dritte Ebene</a:t>
            </a:r>
            <a:endParaRPr lang="de-DE" noProof="0" dirty="0"/>
          </a:p>
        </p:txBody>
      </p:sp>
      <p:sp useBgFill="1"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 useBgFill="1"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Jonas Mayer (TUM) | 13.07.2016 | A Metric for Hand Comfort/Discomfort Evaluation</a:t>
            </a:r>
            <a:endParaRPr lang="en-US" dirty="0"/>
          </a:p>
        </p:txBody>
      </p:sp>
      <p:sp useBgFill="1">
        <p:nvSpPr>
          <p:cNvPr id="6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1839487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2"/>
          <p:cNvSpPr>
            <a:spLocks noGrp="1"/>
          </p:cNvSpPr>
          <p:nvPr>
            <p:ph idx="14" hasCustomPrompt="1"/>
          </p:nvPr>
        </p:nvSpPr>
        <p:spPr>
          <a:xfrm>
            <a:off x="319091" y="1762188"/>
            <a:ext cx="4180910" cy="4687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 baseline="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sz="1600" noProof="0" dirty="0"/>
              <a:t>Dritte Ebene</a:t>
            </a:r>
            <a:endParaRPr lang="de-DE" noProof="0" dirty="0"/>
          </a:p>
        </p:txBody>
      </p:sp>
      <p:sp>
        <p:nvSpPr>
          <p:cNvPr id="13" name="Inhaltsplatzhalter 2"/>
          <p:cNvSpPr>
            <a:spLocks noGrp="1"/>
          </p:cNvSpPr>
          <p:nvPr>
            <p:ph idx="15" hasCustomPrompt="1"/>
          </p:nvPr>
        </p:nvSpPr>
        <p:spPr>
          <a:xfrm>
            <a:off x="4647179" y="1762188"/>
            <a:ext cx="4180910" cy="4687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sz="1600" noProof="0" dirty="0"/>
              <a:t>Dritte Ebene</a:t>
            </a:r>
            <a:endParaRPr lang="de-DE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Jonas Mayer (TUM) | 13.07.2016 | A Metric for Hand Comfort/Discomfort Evaluation</a:t>
            </a:r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4629014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/>
              <a:t>Jonas Mayer (TUM) | 13.07.2016 | A Metric for Hand Comfort/Discomfort Evaluation</a:t>
            </a:r>
            <a:endParaRPr lang="de-DE" noProof="0"/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2484000"/>
            <a:ext cx="4242816" cy="3974655"/>
          </a:xfrm>
          <a:prstGeom prst="rect">
            <a:avLst/>
          </a:prstGeom>
        </p:spPr>
        <p:txBody>
          <a:bodyPr lIns="0" rIns="0"/>
          <a:lstStyle>
            <a:lvl1pPr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 sz="160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sz="1600" dirty="0"/>
              <a:t>Dritte Ebene</a:t>
            </a:r>
            <a:endParaRPr lang="de-DE" dirty="0"/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584192" y="2484120"/>
            <a:ext cx="4244400" cy="39744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+ Text (Hintergr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 bwMode="auto">
          <a:xfrm>
            <a:off x="0" y="2477139"/>
            <a:ext cx="9144000" cy="438086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r" eaLnBrk="0" hangingPunct="0"/>
            <a:endParaRPr lang="de-DE" sz="1000">
              <a:latin typeface="Arial" pitchFamily="34" charset="0"/>
            </a:endParaRPr>
          </a:p>
        </p:txBody>
      </p:sp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/>
              <a:t>Jonas Mayer (TUM) | 13.07.2016 | A Metric for Hand Comfort/Discomfort Evaluation</a:t>
            </a:r>
            <a:endParaRPr lang="de-DE" noProof="0"/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2484000"/>
            <a:ext cx="4242816" cy="3974655"/>
          </a:xfrm>
          <a:prstGeom prst="rect">
            <a:avLst/>
          </a:prstGeom>
        </p:spPr>
        <p:txBody>
          <a:bodyPr lIns="0" rIns="0"/>
          <a:lstStyle>
            <a:lvl1pPr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 sz="1600" baseline="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sz="1600" dirty="0"/>
              <a:t>Dritte Ebene</a:t>
            </a:r>
            <a:endParaRPr lang="de-DE" dirty="0"/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584192" y="2484120"/>
            <a:ext cx="4244400" cy="39744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5" Type="http://schemas.openxmlformats.org/officeDocument/2006/relationships/slideLayout" Target="../slideLayouts/slideLayout8.xml"/><Relationship Id="rId10" Type="http://schemas.openxmlformats.org/officeDocument/2006/relationships/image" Target="../media/image1.wmf"/><Relationship Id="rId4" Type="http://schemas.openxmlformats.org/officeDocument/2006/relationships/slideLayout" Target="../slideLayouts/slideLayout7.xml"/><Relationship Id="rId9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2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 8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8411" y="324685"/>
            <a:ext cx="608352" cy="320400"/>
          </a:xfrm>
          <a:prstGeom prst="rect">
            <a:avLst/>
          </a:prstGeom>
        </p:spPr>
      </p:pic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7829538" cy="384687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Jonas Mayer (TUM) | 13.07.2016 | A Metric for Hand Comfort/Discomfort Evaluation</a:t>
            </a:r>
            <a:endParaRPr lang="en-US" dirty="0"/>
          </a:p>
        </p:txBody>
      </p:sp>
      <p:sp>
        <p:nvSpPr>
          <p:cNvPr id="11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hf sldNum="0" hdr="0" dt="0"/>
  <p:txStyles>
    <p:titleStyle>
      <a:lvl1pPr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feld 22"/>
          <p:cNvSpPr txBox="1"/>
          <p:nvPr/>
        </p:nvSpPr>
        <p:spPr>
          <a:xfrm>
            <a:off x="7713330" y="6563283"/>
            <a:ext cx="1115376" cy="193002"/>
          </a:xfrm>
          <a:prstGeom prst="rect">
            <a:avLst/>
          </a:prstGeom>
        </p:spPr>
        <p:txBody>
          <a:bodyPr wrap="square" lIns="0" tIns="0" rIns="0" bIns="0" rtlCol="0" anchor="b" anchorCtr="0">
            <a:spAutoFit/>
          </a:bodyPr>
          <a:lstStyle/>
          <a:p>
            <a:pPr algn="r">
              <a:lnSpc>
                <a:spcPct val="114000"/>
              </a:lnSpc>
            </a:pPr>
            <a:fld id="{C51078C5-4710-4254-8001-F1C0900803FD}" type="slidenum">
              <a:rPr lang="de-DE" sz="1200" smtClean="0">
                <a:latin typeface="+mn-lt"/>
                <a:cs typeface="Arial" pitchFamily="34" charset="0"/>
              </a:rPr>
              <a:pPr algn="r">
                <a:lnSpc>
                  <a:spcPct val="114000"/>
                </a:lnSpc>
              </a:pPr>
              <a:t>‹Nr.›</a:t>
            </a:fld>
            <a:endParaRPr lang="de-DE" sz="1200" dirty="0">
              <a:latin typeface="+mn-lt"/>
              <a:cs typeface="Arial" pitchFamily="34" charset="0"/>
            </a:endParaRPr>
          </a:p>
        </p:txBody>
      </p:sp>
      <p:pic>
        <p:nvPicPr>
          <p:cNvPr id="5" name="Bild 4" descr="Fahnen_HG.jpg"/>
          <p:cNvPicPr>
            <a:picLocks noChangeAspect="1"/>
          </p:cNvPicPr>
          <p:nvPr/>
        </p:nvPicPr>
        <p:blipFill>
          <a:blip r:embed="rId3" cstate="screen"/>
          <a:srcRect/>
          <a:stretch>
            <a:fillRect/>
          </a:stretch>
        </p:blipFill>
        <p:spPr>
          <a:xfrm>
            <a:off x="-42532" y="0"/>
            <a:ext cx="9185031" cy="6858000"/>
          </a:xfrm>
          <a:prstGeom prst="rect">
            <a:avLst/>
          </a:prstGeom>
        </p:spPr>
      </p:pic>
      <p:pic>
        <p:nvPicPr>
          <p:cNvPr id="7" name="Bild 6" descr="20150416 tum logo blau png final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2627" y="324650"/>
            <a:ext cx="599722" cy="320400"/>
          </a:xfrm>
          <a:prstGeom prst="rect">
            <a:avLst/>
          </a:prstGeom>
        </p:spPr>
      </p:pic>
      <p:sp>
        <p:nvSpPr>
          <p:cNvPr id="8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noProof="0" smtClean="0"/>
              <a:pPr/>
              <a:t>‹Nr.›</a:t>
            </a:fld>
            <a:endParaRPr lang="de-DE" noProof="0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Jonas Mayer (TUM) | 13.07.2016 | A Metric for Hand Comfort/Discomfort Evaluation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</p:sldLayoutIdLst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hf sldNum="0"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Jonas Mayer (TUM) | 13.07.2016 | A Metric for Hand Comfort/Discomfort Evaluation</a:t>
            </a:r>
            <a:endParaRPr lang="en-US" dirty="0"/>
          </a:p>
        </p:txBody>
      </p:sp>
      <p:pic>
        <p:nvPicPr>
          <p:cNvPr id="7" name="Bild 6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8411" y="324685"/>
            <a:ext cx="608352" cy="320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0401" y="314325"/>
            <a:ext cx="7699650" cy="3484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4000"/>
              </a:lnSpc>
              <a:tabLst/>
            </a:pPr>
            <a:r>
              <a:rPr lang="de-DE" sz="800" dirty="0">
                <a:solidFill>
                  <a:schemeClr val="tx2"/>
                </a:solidFill>
                <a:latin typeface="+mn-lt"/>
              </a:rPr>
              <a:t>Lehrstuhl für Musterverfahren</a:t>
            </a:r>
          </a:p>
          <a:p>
            <a:pPr>
              <a:lnSpc>
                <a:spcPct val="94000"/>
              </a:lnSpc>
              <a:tabLst/>
            </a:pPr>
            <a:r>
              <a:rPr lang="de-DE" sz="800" dirty="0">
                <a:solidFill>
                  <a:schemeClr val="tx2"/>
                </a:solidFill>
                <a:latin typeface="+mn-lt"/>
              </a:rPr>
              <a:t>Fakultät für Mustertechnik</a:t>
            </a:r>
          </a:p>
          <a:p>
            <a:pPr>
              <a:lnSpc>
                <a:spcPct val="94000"/>
              </a:lnSpc>
              <a:tabLst/>
            </a:pPr>
            <a:r>
              <a:rPr lang="de-DE" sz="800" dirty="0">
                <a:solidFill>
                  <a:schemeClr val="tx2"/>
                </a:solidFill>
                <a:latin typeface="+mn-lt"/>
              </a:rPr>
              <a:t>Technische Universität</a:t>
            </a:r>
            <a:r>
              <a:rPr lang="de-DE" sz="800" baseline="0" dirty="0">
                <a:solidFill>
                  <a:schemeClr val="tx2"/>
                </a:solidFill>
                <a:latin typeface="+mn-lt"/>
              </a:rPr>
              <a:t> München</a:t>
            </a:r>
            <a:endParaRPr lang="de-DE" sz="800" dirty="0">
              <a:solidFill>
                <a:schemeClr val="tx2"/>
              </a:solidFill>
              <a:latin typeface="+mn-lt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</p:sldLayoutIdLst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hf sldNum="0"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2" descr="20150416 tum logo blau png final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18411" y="324685"/>
            <a:ext cx="608352" cy="320400"/>
          </a:xfrm>
          <a:prstGeom prst="rect">
            <a:avLst/>
          </a:prstGeom>
        </p:spPr>
      </p:pic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74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6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Jonas Mayer (TUM) | 13.07.2016 | A Metric for Hand Comfort/Discomfort Evaluation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54" r:id="rId2"/>
    <p:sldLayoutId id="2147483704" r:id="rId3"/>
    <p:sldLayoutId id="2147483657" r:id="rId4"/>
    <p:sldLayoutId id="2147483711" r:id="rId5"/>
    <p:sldLayoutId id="2147483703" r:id="rId6"/>
    <p:sldLayoutId id="2147483653" r:id="rId7"/>
    <p:sldLayoutId id="2147483656" r:id="rId8"/>
  </p:sldLayoutIdLst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hf sldNum="0"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/>
        </p:nvSpPr>
        <p:spPr bwMode="hidden"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pic>
        <p:nvPicPr>
          <p:cNvPr id="4" name="Bild 3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black">
          <a:xfrm>
            <a:off x="8222628" y="324650"/>
            <a:ext cx="599723" cy="320400"/>
          </a:xfrm>
          <a:prstGeom prst="rect">
            <a:avLst/>
          </a:prstGeom>
        </p:spPr>
      </p:pic>
      <p:sp>
        <p:nvSpPr>
          <p:cNvPr id="7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Jonas Mayer (TUM) | 13.07.2016 | A Metric for Hand Comfort/Discomfort Evaluation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hf sldNum="0"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/>
        </p:nvSpPr>
        <p:spPr bwMode="hidden"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>
              <a:solidFill>
                <a:schemeClr val="bg1"/>
              </a:solidFill>
            </a:endParaRPr>
          </a:p>
        </p:txBody>
      </p:sp>
      <p:pic>
        <p:nvPicPr>
          <p:cNvPr id="4" name="Bild 3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black">
          <a:xfrm>
            <a:off x="8222627" y="324650"/>
            <a:ext cx="599722" cy="320400"/>
          </a:xfrm>
          <a:prstGeom prst="rect">
            <a:avLst/>
          </a:prstGeom>
        </p:spPr>
      </p:pic>
      <p:sp>
        <p:nvSpPr>
          <p:cNvPr id="9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Jonas Mayer (TUM) | 13.07.2016 | A Metric for Hand Comfort/Discomfort Evaluation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</p:sldLayoutIdLst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hf sldNum="0"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9.xml"/><Relationship Id="rId4" Type="http://schemas.openxmlformats.org/officeDocument/2006/relationships/image" Target="../media/image9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0.xml"/><Relationship Id="rId4" Type="http://schemas.openxmlformats.org/officeDocument/2006/relationships/image" Target="../media/image9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5.xml"/><Relationship Id="rId4" Type="http://schemas.openxmlformats.org/officeDocument/2006/relationships/image" Target="../media/image11.g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6.xml"/><Relationship Id="rId4" Type="http://schemas.openxmlformats.org/officeDocument/2006/relationships/image" Target="../media/image12.gi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7.xml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8.xml"/><Relationship Id="rId4" Type="http://schemas.openxmlformats.org/officeDocument/2006/relationships/image" Target="../media/image15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9.xml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1.xml"/><Relationship Id="rId4" Type="http://schemas.openxmlformats.org/officeDocument/2006/relationships/image" Target="../media/image11.gi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2.xml"/><Relationship Id="rId4" Type="http://schemas.openxmlformats.org/officeDocument/2006/relationships/image" Target="../media/image12.gi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3.xml"/><Relationship Id="rId4" Type="http://schemas.openxmlformats.org/officeDocument/2006/relationships/image" Target="../media/image4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3" Type="http://schemas.openxmlformats.org/officeDocument/2006/relationships/image" Target="../media/image11.gif"/><Relationship Id="rId7" Type="http://schemas.openxmlformats.org/officeDocument/2006/relationships/image" Target="../media/image4.png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jpg"/><Relationship Id="rId5" Type="http://schemas.openxmlformats.org/officeDocument/2006/relationships/image" Target="../media/image8.jpg"/><Relationship Id="rId4" Type="http://schemas.openxmlformats.org/officeDocument/2006/relationships/image" Target="../media/image12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.xml"/><Relationship Id="rId4" Type="http://schemas.openxmlformats.org/officeDocument/2006/relationships/image" Target="../media/image5.jp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4.xml"/><Relationship Id="rId4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7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8.xml"/><Relationship Id="rId4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A Metric for Hand Comfort/Discomfort Evaluation</a:t>
            </a:r>
            <a:br>
              <a:rPr lang="en-US" b="1" dirty="0"/>
            </a:br>
            <a:r>
              <a:rPr lang="en-US" dirty="0"/>
              <a:t>Towards Expressivity in Spatial Control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0"/>
          </p:nvPr>
        </p:nvSpPr>
        <p:spPr>
          <a:xfrm>
            <a:off x="319088" y="1978720"/>
            <a:ext cx="8508999" cy="4043139"/>
          </a:xfrm>
        </p:spPr>
        <p:txBody>
          <a:bodyPr/>
          <a:lstStyle/>
          <a:p>
            <a:r>
              <a:rPr lang="de-DE" dirty="0"/>
              <a:t>Bachelor Thesis </a:t>
            </a:r>
            <a:r>
              <a:rPr lang="en-US" dirty="0"/>
              <a:t>Presentation</a:t>
            </a:r>
          </a:p>
          <a:p>
            <a:endParaRPr lang="en-US" dirty="0"/>
          </a:p>
          <a:p>
            <a:r>
              <a:rPr lang="en-US" dirty="0"/>
              <a:t>Student: 		Jonas Mayer</a:t>
            </a:r>
          </a:p>
          <a:p>
            <a:r>
              <a:rPr lang="en-US" dirty="0"/>
              <a:t>Supervisor: 	Nicholas </a:t>
            </a:r>
            <a:r>
              <a:rPr lang="en-US" dirty="0" err="1"/>
              <a:t>Katzakis</a:t>
            </a:r>
            <a:endParaRPr lang="en-US" dirty="0"/>
          </a:p>
          <a:p>
            <a:r>
              <a:rPr lang="en-US" dirty="0"/>
              <a:t>Director:	 	Gudrun </a:t>
            </a:r>
            <a:r>
              <a:rPr lang="en-US" dirty="0" err="1"/>
              <a:t>Klinker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Garching</a:t>
            </a:r>
            <a:r>
              <a:rPr lang="en-US" dirty="0"/>
              <a:t>, July 13th 2016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9089" y="1762188"/>
            <a:ext cx="7791977" cy="469957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600" b="1" dirty="0">
                <a:solidFill>
                  <a:srgbClr val="568FD2"/>
                </a:solidFill>
              </a:rPr>
              <a:t>Finger Hyperextension (HE)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200" dirty="0" err="1"/>
              <a:t>LaViola</a:t>
            </a:r>
            <a:r>
              <a:rPr lang="de-DE" sz="2200" dirty="0"/>
              <a:t> et al. : </a:t>
            </a:r>
            <a:r>
              <a:rPr lang="en-US" sz="2200" dirty="0"/>
              <a:t>“[hyperextension] puts more strain on the [MCP] joints and tendons than the hand is accustomed to”</a:t>
            </a:r>
          </a:p>
          <a:p>
            <a:pPr marL="519113" lvl="1" indent="-342900">
              <a:lnSpc>
                <a:spcPct val="150000"/>
              </a:lnSpc>
              <a:buFont typeface="Arial" panose="020B0604020202020204" pitchFamily="34" charset="0"/>
              <a:buChar char="→"/>
            </a:pPr>
            <a:r>
              <a:rPr lang="en-US" sz="2200" dirty="0"/>
              <a:t>High stress on joints, tendons, muscles</a:t>
            </a:r>
          </a:p>
          <a:p>
            <a:pPr marL="519113" lvl="1" indent="-342900">
              <a:lnSpc>
                <a:spcPct val="150000"/>
              </a:lnSpc>
              <a:buFont typeface="Arial" panose="020B0604020202020204" pitchFamily="34" charset="0"/>
              <a:buChar char="→"/>
            </a:pPr>
            <a:r>
              <a:rPr lang="en-US" sz="2200" dirty="0"/>
              <a:t>Discomfort</a:t>
            </a:r>
            <a:endParaRPr lang="de-DE" sz="2200" dirty="0"/>
          </a:p>
          <a:p>
            <a:pPr>
              <a:lnSpc>
                <a:spcPct val="150000"/>
              </a:lnSpc>
            </a:pPr>
            <a:endParaRPr lang="en-US" sz="2600" b="1" dirty="0">
              <a:solidFill>
                <a:srgbClr val="568FD2"/>
              </a:solidFill>
            </a:endParaRPr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US" b="1" dirty="0">
                <a:solidFill>
                  <a:schemeClr val="bg2"/>
                </a:solidFill>
              </a:rPr>
              <a:t>Hand Comfort/Discomfort Components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Jonas Mayer (TUM) | 13.07.2016 | A Metric for Hand Comfort/Discomfort Evaluation</a:t>
            </a:r>
            <a:endParaRPr lang="en-US" dirty="0"/>
          </a:p>
        </p:txBody>
      </p:sp>
      <p:pic>
        <p:nvPicPr>
          <p:cNvPr id="7" name="Picture 2318"/>
          <p:cNvPicPr/>
          <p:nvPr/>
        </p:nvPicPr>
        <p:blipFill rotWithShape="1">
          <a:blip r:embed="rId4"/>
          <a:srcRect l="11153" t="9524" r="35064" b="71429"/>
          <a:stretch/>
        </p:blipFill>
        <p:spPr>
          <a:xfrm>
            <a:off x="3648547" y="3869267"/>
            <a:ext cx="4352452" cy="239606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177222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9090" y="1762188"/>
            <a:ext cx="4850069" cy="469957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600" b="1" dirty="0">
                <a:solidFill>
                  <a:srgbClr val="568FD2"/>
                </a:solidFill>
              </a:rPr>
              <a:t>Finger Abduction (FA)</a:t>
            </a:r>
          </a:p>
          <a:p>
            <a:pPr>
              <a:lnSpc>
                <a:spcPct val="150000"/>
              </a:lnSpc>
            </a:pPr>
            <a:r>
              <a:rPr lang="en-US" sz="2200" dirty="0"/>
              <a:t>Analog to hyperextension: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High abduction creates stress on joints, tendons, muscles, soft tissue</a:t>
            </a:r>
          </a:p>
          <a:p>
            <a:pPr marL="519113" lvl="1" indent="-342900">
              <a:lnSpc>
                <a:spcPct val="150000"/>
              </a:lnSpc>
              <a:buFont typeface="Arial" panose="020B0604020202020204" pitchFamily="34" charset="0"/>
              <a:buChar char="→"/>
            </a:pPr>
            <a:r>
              <a:rPr lang="en-US" sz="2200" dirty="0"/>
              <a:t>Discomfort </a:t>
            </a:r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US" b="1" dirty="0">
                <a:solidFill>
                  <a:schemeClr val="bg2"/>
                </a:solidFill>
              </a:rPr>
              <a:t>Hand Comfort/Discomfort Components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Jonas Mayer (TUM) | 13.07.2016 | A Metric for Hand Comfort/Discomfort Evaluation</a:t>
            </a:r>
            <a:endParaRPr lang="en-US" dirty="0"/>
          </a:p>
        </p:txBody>
      </p:sp>
      <p:pic>
        <p:nvPicPr>
          <p:cNvPr id="7" name="Picture 2318"/>
          <p:cNvPicPr/>
          <p:nvPr/>
        </p:nvPicPr>
        <p:blipFill rotWithShape="1">
          <a:blip r:embed="rId4"/>
          <a:srcRect l="63862" b="66266"/>
          <a:stretch/>
        </p:blipFill>
        <p:spPr>
          <a:xfrm>
            <a:off x="5558626" y="1762188"/>
            <a:ext cx="2814908" cy="389622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685768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9090" y="1762188"/>
            <a:ext cx="4850069" cy="469957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600" b="1" dirty="0">
                <a:solidFill>
                  <a:srgbClr val="568FD2"/>
                </a:solidFill>
              </a:rPr>
              <a:t>Hand Model: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21 DOF Angle Based Hand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→"/>
            </a:pPr>
            <a:r>
              <a:rPr lang="en-US" sz="2000" dirty="0"/>
              <a:t>Interpret Hand as a vector of length 21</a:t>
            </a:r>
          </a:p>
          <a:p>
            <a:pPr>
              <a:lnSpc>
                <a:spcPct val="150000"/>
              </a:lnSpc>
            </a:pPr>
            <a:r>
              <a:rPr lang="en-US" sz="2600" b="1" dirty="0">
                <a:solidFill>
                  <a:srgbClr val="568FD2"/>
                </a:solidFill>
              </a:rPr>
              <a:t>In  Theory: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There is a RRP for each DOF</a:t>
            </a:r>
          </a:p>
          <a:p>
            <a:pPr marL="519113" lvl="1" indent="-342900">
              <a:lnSpc>
                <a:spcPct val="150000"/>
              </a:lnSpc>
              <a:buFont typeface="Arial" panose="020B0604020202020204" pitchFamily="34" charset="0"/>
              <a:buChar char="→"/>
            </a:pPr>
            <a:r>
              <a:rPr lang="en-US" sz="2000" dirty="0"/>
              <a:t>Identify RRP for each DOF</a:t>
            </a:r>
          </a:p>
          <a:p>
            <a:pPr marL="519113" lvl="1" indent="-342900">
              <a:lnSpc>
                <a:spcPct val="150000"/>
              </a:lnSpc>
              <a:buFont typeface="Arial" panose="020B0604020202020204" pitchFamily="34" charset="0"/>
              <a:buChar char="→"/>
            </a:pPr>
            <a:r>
              <a:rPr lang="en-US" sz="2000" dirty="0"/>
              <a:t>For a particular hand posture, add up the distances to the RPP for each joint</a:t>
            </a:r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US" b="1" dirty="0">
                <a:solidFill>
                  <a:schemeClr val="bg2"/>
                </a:solidFill>
              </a:rPr>
              <a:t>Concrete Implementation: RRP Metric Comp.</a:t>
            </a:r>
          </a:p>
        </p:txBody>
      </p:sp>
      <p:sp>
        <p:nvSpPr>
          <p:cNvPr id="7" name="Abgerundetes Rechteck 6"/>
          <p:cNvSpPr/>
          <p:nvPr/>
        </p:nvSpPr>
        <p:spPr>
          <a:xfrm>
            <a:off x="6512767" y="3965510"/>
            <a:ext cx="1950098" cy="2276669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cxnSp>
        <p:nvCxnSpPr>
          <p:cNvPr id="29" name="Gerader Verbinder 28"/>
          <p:cNvCxnSpPr/>
          <p:nvPr/>
        </p:nvCxnSpPr>
        <p:spPr>
          <a:xfrm flipH="1">
            <a:off x="6669551" y="3036897"/>
            <a:ext cx="148922" cy="92861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Gerader Verbinder 35"/>
          <p:cNvCxnSpPr/>
          <p:nvPr/>
        </p:nvCxnSpPr>
        <p:spPr>
          <a:xfrm flipH="1" flipV="1">
            <a:off x="6545549" y="2257008"/>
            <a:ext cx="272924" cy="76833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Flussdiagramm: Verbindungsstelle 17"/>
          <p:cNvSpPr/>
          <p:nvPr/>
        </p:nvSpPr>
        <p:spPr>
          <a:xfrm>
            <a:off x="6602473" y="2809344"/>
            <a:ext cx="432000" cy="432000"/>
          </a:xfrm>
          <a:prstGeom prst="flowChartConnector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dirty="0"/>
              <a:t>1</a:t>
            </a:r>
          </a:p>
        </p:txBody>
      </p:sp>
      <p:sp>
        <p:nvSpPr>
          <p:cNvPr id="11" name="Flussdiagramm: Verbindungsstelle 10"/>
          <p:cNvSpPr/>
          <p:nvPr/>
        </p:nvSpPr>
        <p:spPr>
          <a:xfrm>
            <a:off x="6453551" y="3749510"/>
            <a:ext cx="432000" cy="432000"/>
          </a:xfrm>
          <a:prstGeom prst="flowChartConnector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dirty="0"/>
              <a:t>2</a:t>
            </a:r>
          </a:p>
        </p:txBody>
      </p:sp>
      <p:cxnSp>
        <p:nvCxnSpPr>
          <p:cNvPr id="43" name="Gerader Verbinder 42"/>
          <p:cNvCxnSpPr/>
          <p:nvPr/>
        </p:nvCxnSpPr>
        <p:spPr>
          <a:xfrm flipH="1">
            <a:off x="7175994" y="3036897"/>
            <a:ext cx="148922" cy="92861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Gerader Verbinder 43"/>
          <p:cNvCxnSpPr/>
          <p:nvPr/>
        </p:nvCxnSpPr>
        <p:spPr>
          <a:xfrm flipH="1" flipV="1">
            <a:off x="7051992" y="2257008"/>
            <a:ext cx="272924" cy="76833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5" name="Flussdiagramm: Verbindungsstelle 44"/>
          <p:cNvSpPr/>
          <p:nvPr/>
        </p:nvSpPr>
        <p:spPr>
          <a:xfrm>
            <a:off x="7108916" y="2809344"/>
            <a:ext cx="432000" cy="432000"/>
          </a:xfrm>
          <a:prstGeom prst="flowChartConnector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dirty="0"/>
              <a:t>1</a:t>
            </a:r>
          </a:p>
        </p:txBody>
      </p:sp>
      <p:sp>
        <p:nvSpPr>
          <p:cNvPr id="47" name="Flussdiagramm: Verbindungsstelle 46"/>
          <p:cNvSpPr/>
          <p:nvPr/>
        </p:nvSpPr>
        <p:spPr>
          <a:xfrm>
            <a:off x="6959994" y="3749510"/>
            <a:ext cx="432000" cy="432000"/>
          </a:xfrm>
          <a:prstGeom prst="flowChartConnector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dirty="0"/>
              <a:t>2</a:t>
            </a:r>
          </a:p>
        </p:txBody>
      </p:sp>
      <p:cxnSp>
        <p:nvCxnSpPr>
          <p:cNvPr id="48" name="Gerader Verbinder 47"/>
          <p:cNvCxnSpPr/>
          <p:nvPr/>
        </p:nvCxnSpPr>
        <p:spPr>
          <a:xfrm flipH="1">
            <a:off x="7682437" y="3036897"/>
            <a:ext cx="148922" cy="92861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Gerader Verbinder 48"/>
          <p:cNvCxnSpPr/>
          <p:nvPr/>
        </p:nvCxnSpPr>
        <p:spPr>
          <a:xfrm flipH="1" flipV="1">
            <a:off x="7558435" y="2257008"/>
            <a:ext cx="272924" cy="76833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0" name="Flussdiagramm: Verbindungsstelle 49"/>
          <p:cNvSpPr/>
          <p:nvPr/>
        </p:nvSpPr>
        <p:spPr>
          <a:xfrm>
            <a:off x="7615359" y="2809344"/>
            <a:ext cx="432000" cy="432000"/>
          </a:xfrm>
          <a:prstGeom prst="flowChartConnector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dirty="0"/>
              <a:t>1</a:t>
            </a:r>
          </a:p>
        </p:txBody>
      </p:sp>
      <p:sp>
        <p:nvSpPr>
          <p:cNvPr id="52" name="Flussdiagramm: Verbindungsstelle 51"/>
          <p:cNvSpPr/>
          <p:nvPr/>
        </p:nvSpPr>
        <p:spPr>
          <a:xfrm>
            <a:off x="7466437" y="3749510"/>
            <a:ext cx="432000" cy="432000"/>
          </a:xfrm>
          <a:prstGeom prst="flowChartConnector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dirty="0"/>
              <a:t>2</a:t>
            </a:r>
          </a:p>
        </p:txBody>
      </p:sp>
      <p:cxnSp>
        <p:nvCxnSpPr>
          <p:cNvPr id="53" name="Gerader Verbinder 52"/>
          <p:cNvCxnSpPr/>
          <p:nvPr/>
        </p:nvCxnSpPr>
        <p:spPr>
          <a:xfrm flipH="1">
            <a:off x="8188880" y="3036897"/>
            <a:ext cx="148922" cy="92861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Gerader Verbinder 53"/>
          <p:cNvCxnSpPr/>
          <p:nvPr/>
        </p:nvCxnSpPr>
        <p:spPr>
          <a:xfrm flipH="1" flipV="1">
            <a:off x="8064878" y="2257008"/>
            <a:ext cx="272924" cy="76833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5" name="Flussdiagramm: Verbindungsstelle 54"/>
          <p:cNvSpPr/>
          <p:nvPr/>
        </p:nvSpPr>
        <p:spPr>
          <a:xfrm>
            <a:off x="8121802" y="2809344"/>
            <a:ext cx="432000" cy="432000"/>
          </a:xfrm>
          <a:prstGeom prst="flowChartConnector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dirty="0"/>
              <a:t>1</a:t>
            </a:r>
          </a:p>
        </p:txBody>
      </p:sp>
      <p:sp>
        <p:nvSpPr>
          <p:cNvPr id="57" name="Flussdiagramm: Verbindungsstelle 56"/>
          <p:cNvSpPr/>
          <p:nvPr/>
        </p:nvSpPr>
        <p:spPr>
          <a:xfrm>
            <a:off x="7972880" y="3749510"/>
            <a:ext cx="432000" cy="432000"/>
          </a:xfrm>
          <a:prstGeom prst="flowChartConnector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dirty="0"/>
              <a:t>2</a:t>
            </a:r>
          </a:p>
        </p:txBody>
      </p:sp>
      <p:cxnSp>
        <p:nvCxnSpPr>
          <p:cNvPr id="58" name="Gerader Verbinder 57"/>
          <p:cNvCxnSpPr/>
          <p:nvPr/>
        </p:nvCxnSpPr>
        <p:spPr>
          <a:xfrm flipH="1" flipV="1">
            <a:off x="6292328" y="1850076"/>
            <a:ext cx="310145" cy="44453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Gerader Verbinder 59"/>
          <p:cNvCxnSpPr/>
          <p:nvPr/>
        </p:nvCxnSpPr>
        <p:spPr>
          <a:xfrm flipH="1" flipV="1">
            <a:off x="6793558" y="1834942"/>
            <a:ext cx="310145" cy="44453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Gerader Verbinder 60"/>
          <p:cNvCxnSpPr/>
          <p:nvPr/>
        </p:nvCxnSpPr>
        <p:spPr>
          <a:xfrm flipH="1" flipV="1">
            <a:off x="7294788" y="1819808"/>
            <a:ext cx="310145" cy="44453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Gerader Verbinder 61"/>
          <p:cNvCxnSpPr/>
          <p:nvPr/>
        </p:nvCxnSpPr>
        <p:spPr>
          <a:xfrm flipH="1" flipV="1">
            <a:off x="7796018" y="1804674"/>
            <a:ext cx="310145" cy="44453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2" name="Flussdiagramm: Verbindungsstelle 21"/>
          <p:cNvSpPr/>
          <p:nvPr/>
        </p:nvSpPr>
        <p:spPr>
          <a:xfrm>
            <a:off x="6369612" y="2066076"/>
            <a:ext cx="432000" cy="432000"/>
          </a:xfrm>
          <a:prstGeom prst="flowChartConnector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dirty="0"/>
              <a:t>1</a:t>
            </a:r>
          </a:p>
        </p:txBody>
      </p:sp>
      <p:sp>
        <p:nvSpPr>
          <p:cNvPr id="46" name="Flussdiagramm: Verbindungsstelle 45"/>
          <p:cNvSpPr/>
          <p:nvPr/>
        </p:nvSpPr>
        <p:spPr>
          <a:xfrm>
            <a:off x="6876055" y="2066076"/>
            <a:ext cx="432000" cy="432000"/>
          </a:xfrm>
          <a:prstGeom prst="flowChartConnector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dirty="0"/>
              <a:t>1</a:t>
            </a:r>
          </a:p>
        </p:txBody>
      </p:sp>
      <p:sp>
        <p:nvSpPr>
          <p:cNvPr id="51" name="Flussdiagramm: Verbindungsstelle 50"/>
          <p:cNvSpPr/>
          <p:nvPr/>
        </p:nvSpPr>
        <p:spPr>
          <a:xfrm>
            <a:off x="7382498" y="2066076"/>
            <a:ext cx="432000" cy="432000"/>
          </a:xfrm>
          <a:prstGeom prst="flowChartConnector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dirty="0"/>
              <a:t>1</a:t>
            </a:r>
          </a:p>
        </p:txBody>
      </p:sp>
      <p:sp>
        <p:nvSpPr>
          <p:cNvPr id="56" name="Flussdiagramm: Verbindungsstelle 55"/>
          <p:cNvSpPr/>
          <p:nvPr/>
        </p:nvSpPr>
        <p:spPr>
          <a:xfrm>
            <a:off x="7888941" y="2066076"/>
            <a:ext cx="432000" cy="432000"/>
          </a:xfrm>
          <a:prstGeom prst="flowChartConnector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dirty="0"/>
              <a:t>1</a:t>
            </a:r>
          </a:p>
        </p:txBody>
      </p:sp>
      <p:cxnSp>
        <p:nvCxnSpPr>
          <p:cNvPr id="64" name="Gerader Verbinder 63"/>
          <p:cNvCxnSpPr/>
          <p:nvPr/>
        </p:nvCxnSpPr>
        <p:spPr>
          <a:xfrm flipH="1" flipV="1">
            <a:off x="5762780" y="4668416"/>
            <a:ext cx="740453" cy="137723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6" name="Gerader Verbinder 65"/>
          <p:cNvCxnSpPr/>
          <p:nvPr/>
        </p:nvCxnSpPr>
        <p:spPr>
          <a:xfrm>
            <a:off x="5546780" y="3895974"/>
            <a:ext cx="222605" cy="78630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Gerader Verbinder 67"/>
          <p:cNvCxnSpPr/>
          <p:nvPr/>
        </p:nvCxnSpPr>
        <p:spPr>
          <a:xfrm flipV="1">
            <a:off x="5536656" y="3336787"/>
            <a:ext cx="0" cy="51557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Flussdiagramm: Verbindungsstelle 9"/>
          <p:cNvSpPr/>
          <p:nvPr/>
        </p:nvSpPr>
        <p:spPr>
          <a:xfrm>
            <a:off x="6223518" y="5775649"/>
            <a:ext cx="540000" cy="540000"/>
          </a:xfrm>
          <a:prstGeom prst="flowChartConnector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dirty="0"/>
              <a:t>3</a:t>
            </a:r>
          </a:p>
        </p:txBody>
      </p:sp>
      <p:sp>
        <p:nvSpPr>
          <p:cNvPr id="26" name="Flussdiagramm: Verbindungsstelle 25"/>
          <p:cNvSpPr/>
          <p:nvPr/>
        </p:nvSpPr>
        <p:spPr>
          <a:xfrm>
            <a:off x="5546780" y="4452416"/>
            <a:ext cx="432000" cy="432000"/>
          </a:xfrm>
          <a:prstGeom prst="flowChartConnector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dirty="0"/>
              <a:t>1</a:t>
            </a:r>
          </a:p>
        </p:txBody>
      </p:sp>
      <p:sp>
        <p:nvSpPr>
          <p:cNvPr id="27" name="Flussdiagramm: Verbindungsstelle 26"/>
          <p:cNvSpPr/>
          <p:nvPr/>
        </p:nvSpPr>
        <p:spPr>
          <a:xfrm>
            <a:off x="5337385" y="3679974"/>
            <a:ext cx="432000" cy="432000"/>
          </a:xfrm>
          <a:prstGeom prst="flowChartConnector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dirty="0"/>
              <a:t>1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Jonas Mayer (TUM) | 13.07.2016 | A Metric for Hand Comfort/Discomfort Evaluation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617311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9090" y="1773741"/>
            <a:ext cx="8507918" cy="469957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600" b="1" dirty="0">
                <a:solidFill>
                  <a:srgbClr val="568FD2"/>
                </a:solidFill>
              </a:rPr>
              <a:t>For simplicity: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Define RRP for whole hand as a set of 50 relaxed hand postures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Calculate minimum Euclidian distance to RRP set for particular hand</a:t>
            </a:r>
          </a:p>
          <a:p>
            <a:pPr marL="519113" lvl="1" indent="-342900">
              <a:lnSpc>
                <a:spcPct val="150000"/>
              </a:lnSpc>
              <a:buFont typeface="Arial" panose="020B0604020202020204" pitchFamily="34" charset="0"/>
              <a:buChar char="→"/>
            </a:pPr>
            <a:r>
              <a:rPr lang="en-US" sz="2200" dirty="0"/>
              <a:t>Yields RRP component for whole hand</a:t>
            </a:r>
          </a:p>
          <a:p>
            <a:pPr marL="519113" lvl="1" indent="-342900">
              <a:lnSpc>
                <a:spcPct val="150000"/>
              </a:lnSpc>
              <a:buFont typeface="Arial" panose="020B0604020202020204" pitchFamily="34" charset="0"/>
              <a:buChar char="→"/>
            </a:pPr>
            <a:endParaRPr lang="en-US" sz="22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→"/>
            </a:pPr>
            <a:r>
              <a:rPr lang="en-US" sz="2200" dirty="0"/>
              <a:t>Metric value 0: maximum comfort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→"/>
            </a:pPr>
            <a:r>
              <a:rPr lang="en-US" sz="2200" dirty="0"/>
              <a:t>Perceived comfort decreases when metric value increases</a:t>
            </a:r>
          </a:p>
          <a:p>
            <a:pPr marL="519113" lvl="1" indent="-342900">
              <a:lnSpc>
                <a:spcPct val="150000"/>
              </a:lnSpc>
              <a:buFont typeface="Arial" panose="020B0604020202020204" pitchFamily="34" charset="0"/>
              <a:buChar char="→"/>
            </a:pPr>
            <a:endParaRPr lang="en-US" sz="2200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US" b="1" dirty="0">
                <a:solidFill>
                  <a:schemeClr val="bg2"/>
                </a:solidFill>
              </a:rPr>
              <a:t>Concrete Implementation: RRP Metric Comp.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Jonas Mayer (TUM) | 13.07.2016 | A Metric for Hand Comfort/Discomfort Evaluation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446642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Jonas Mayer (TUM) | 13.07.2016 | A Metric for Hand Comfort/Discomfort Evaluation</a:t>
            </a:r>
            <a:endParaRPr lang="en-US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US" b="1" dirty="0">
                <a:solidFill>
                  <a:schemeClr val="bg2"/>
                </a:solidFill>
              </a:rPr>
              <a:t>Concrete Implementation: RRP Metric Comp.</a:t>
            </a:r>
            <a:endParaRPr lang="en-US" dirty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7289" y="1404703"/>
            <a:ext cx="6832600" cy="512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1582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9090" y="1762188"/>
            <a:ext cx="8507918" cy="469957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600" b="1" dirty="0">
                <a:solidFill>
                  <a:srgbClr val="568FD2"/>
                </a:solidFill>
              </a:rPr>
              <a:t>Naïve Metric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Add up metric components for whole hand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Weight components with estimated importance coefficients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Resulting metric: </a:t>
            </a:r>
          </a:p>
          <a:p>
            <a:pPr marL="519113" lvl="1" indent="-342900">
              <a:lnSpc>
                <a:spcPct val="150000"/>
              </a:lnSpc>
              <a:buFont typeface="Symbol" panose="05050102010706020507" pitchFamily="18" charset="2"/>
              <a:buChar char="-"/>
            </a:pPr>
            <a:r>
              <a:rPr lang="en-US" sz="2200" dirty="0"/>
              <a:t>Metric value = 0 → maximum comfort, minimum discomfort</a:t>
            </a:r>
          </a:p>
          <a:p>
            <a:pPr marL="519113" lvl="1" indent="-342900">
              <a:lnSpc>
                <a:spcPct val="150000"/>
              </a:lnSpc>
              <a:buFont typeface="Symbol" panose="05050102010706020507" pitchFamily="18" charset="2"/>
              <a:buChar char="-"/>
            </a:pPr>
            <a:r>
              <a:rPr lang="en-US" sz="2200" dirty="0"/>
              <a:t>Metric increases → comfort decreases, discomfort increases</a:t>
            </a:r>
            <a:endParaRPr lang="en-US" sz="2000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US" b="1" dirty="0">
                <a:solidFill>
                  <a:schemeClr val="bg2"/>
                </a:solidFill>
              </a:rPr>
              <a:t>Naïve &amp; Improved Metric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Jonas Mayer (TUM) | 13.07.2016 | A Metric for Hand Comfort/Discomfort Evaluation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42739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9090" y="1762188"/>
            <a:ext cx="8507918" cy="469957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600" b="1" dirty="0">
                <a:solidFill>
                  <a:srgbClr val="568FD2"/>
                </a:solidFill>
              </a:rPr>
              <a:t>Improved Metric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Naïve Metric ignores anatomical differences of fingers</a:t>
            </a:r>
          </a:p>
          <a:p>
            <a:pPr marL="633413" lvl="1" indent="-457200">
              <a:lnSpc>
                <a:spcPct val="150000"/>
              </a:lnSpc>
              <a:buFont typeface="Arial" panose="020B0604020202020204" pitchFamily="34" charset="0"/>
              <a:buChar char="→"/>
            </a:pPr>
            <a:r>
              <a:rPr lang="en-US" sz="2200" dirty="0"/>
              <a:t>Compute the metric components for each finger, weight components differently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Problem: 17 coefficients hard to estimate</a:t>
            </a:r>
          </a:p>
          <a:p>
            <a:pPr marL="519113" lvl="1" indent="-342900">
              <a:lnSpc>
                <a:spcPct val="150000"/>
              </a:lnSpc>
              <a:buFont typeface="Arial" panose="020B0604020202020204" pitchFamily="34" charset="0"/>
              <a:buChar char="→"/>
            </a:pPr>
            <a:r>
              <a:rPr lang="en-US" sz="2200" dirty="0"/>
              <a:t>Collect data in user study</a:t>
            </a:r>
          </a:p>
          <a:p>
            <a:pPr marL="519113" lvl="1" indent="-342900">
              <a:lnSpc>
                <a:spcPct val="150000"/>
              </a:lnSpc>
              <a:buFont typeface="Arial" panose="020B0604020202020204" pitchFamily="34" charset="0"/>
              <a:buChar char="→"/>
            </a:pPr>
            <a:r>
              <a:rPr lang="en-US" sz="2200" dirty="0"/>
              <a:t>Use machine learning to find optimal coefficients</a:t>
            </a:r>
          </a:p>
          <a:p>
            <a:pPr>
              <a:lnSpc>
                <a:spcPct val="150000"/>
              </a:lnSpc>
            </a:pPr>
            <a:endParaRPr lang="de-DE" sz="2200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US" b="1" dirty="0">
                <a:solidFill>
                  <a:schemeClr val="bg2"/>
                </a:solidFill>
              </a:rPr>
              <a:t>Naïve &amp; Improved Metric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Jonas Mayer (TUM) | 13.07.2016 | A Metric for Hand Comfort/Discomfort Evaluation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91174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9089" y="1762188"/>
            <a:ext cx="8509000" cy="469957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600" b="1" dirty="0">
                <a:solidFill>
                  <a:srgbClr val="568FD2"/>
                </a:solidFill>
              </a:rPr>
              <a:t>Task 1: Hand Posture Rating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Show subject randomly generated </a:t>
            </a:r>
            <a:br>
              <a:rPr lang="en-US" sz="2000" dirty="0"/>
            </a:br>
            <a:r>
              <a:rPr lang="en-US" sz="2000" dirty="0"/>
              <a:t>hand posture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Subject has to mimic hand posture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Subject has to rate hand posture on a </a:t>
            </a:r>
            <a:br>
              <a:rPr lang="en-US" sz="2000" dirty="0"/>
            </a:br>
            <a:r>
              <a:rPr lang="en-US" sz="2000" dirty="0"/>
              <a:t>intuitive comfort/discomfort scale from </a:t>
            </a:r>
            <a:br>
              <a:rPr lang="en-US" sz="2000" dirty="0"/>
            </a:br>
            <a:r>
              <a:rPr lang="en-US" sz="2000" dirty="0"/>
              <a:t>0 to 10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Beforehand: show relaxed and extremely uncomfortable hand posture for reference</a:t>
            </a:r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US" b="1" dirty="0">
                <a:solidFill>
                  <a:schemeClr val="bg2"/>
                </a:solidFill>
              </a:rPr>
              <a:t>User Study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Jonas Mayer (TUM) | 13.07.2016 | A Metric for Hand Comfort/Discomfort Evaluation</a:t>
            </a:r>
            <a:endParaRPr lang="en-US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7963" y="1775349"/>
            <a:ext cx="3835399" cy="325190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384786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9089" y="1762188"/>
            <a:ext cx="5658378" cy="469957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600" b="1" dirty="0">
                <a:solidFill>
                  <a:srgbClr val="568FD2"/>
                </a:solidFill>
              </a:rPr>
              <a:t>Task 2: Target Shooting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Again show subject randomly generated hand posture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Again mimic and rate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Subject has to perform target shooting test using that posture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Detect palm pose with ART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Track hand posture with Leap</a:t>
            </a:r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US" b="1" dirty="0">
                <a:solidFill>
                  <a:schemeClr val="bg2"/>
                </a:solidFill>
              </a:rPr>
              <a:t>User Study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Jonas Mayer (TUM) | 13.07.2016 | A Metric for Hand Comfort/Discomfort Evaluation</a:t>
            </a:r>
            <a:endParaRPr lang="en-US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6052" y="1272322"/>
            <a:ext cx="2785863" cy="495651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820798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9090" y="1762188"/>
            <a:ext cx="4261377" cy="469957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600" b="1" dirty="0">
                <a:solidFill>
                  <a:srgbClr val="568FD2"/>
                </a:solidFill>
              </a:rPr>
              <a:t>Task 2 (contd.)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Total of 12 randomly sorted targets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Measure for performance: total task completion time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Logged Parameters: </a:t>
            </a:r>
          </a:p>
          <a:p>
            <a:pPr marL="519113" lvl="1" indent="-342900">
              <a:lnSpc>
                <a:spcPct val="150000"/>
              </a:lnSpc>
              <a:buFont typeface="Symbol" panose="05050102010706020507" pitchFamily="18" charset="2"/>
              <a:buChar char="-"/>
            </a:pPr>
            <a:r>
              <a:rPr lang="en-US" sz="2000" dirty="0"/>
              <a:t>User Rating</a:t>
            </a:r>
          </a:p>
          <a:p>
            <a:pPr marL="519113" lvl="1" indent="-342900">
              <a:lnSpc>
                <a:spcPct val="150000"/>
              </a:lnSpc>
              <a:buFont typeface="Symbol" panose="05050102010706020507" pitchFamily="18" charset="2"/>
              <a:buChar char="-"/>
            </a:pPr>
            <a:r>
              <a:rPr lang="en-US" sz="2000" dirty="0"/>
              <a:t>Comfort/Discomfort Components</a:t>
            </a:r>
          </a:p>
          <a:p>
            <a:pPr marL="519113" lvl="1" indent="-342900">
              <a:lnSpc>
                <a:spcPct val="150000"/>
              </a:lnSpc>
              <a:buFont typeface="Symbol" panose="05050102010706020507" pitchFamily="18" charset="2"/>
              <a:buChar char="-"/>
            </a:pPr>
            <a:r>
              <a:rPr lang="en-US" sz="2000" dirty="0"/>
              <a:t>Total Task Time</a:t>
            </a:r>
          </a:p>
          <a:p>
            <a:pPr marL="519113" lvl="1" indent="-342900">
              <a:lnSpc>
                <a:spcPct val="150000"/>
              </a:lnSpc>
              <a:buFont typeface="Symbol" panose="05050102010706020507" pitchFamily="18" charset="2"/>
              <a:buChar char="-"/>
            </a:pPr>
            <a:r>
              <a:rPr lang="en-US" sz="2000" dirty="0"/>
              <a:t>Complete hand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sz="2000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US" b="1" dirty="0">
                <a:solidFill>
                  <a:schemeClr val="bg2"/>
                </a:solidFill>
              </a:rPr>
              <a:t>User Study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Jonas Mayer (TUM) | 13.07.2016 | A Metric for Hand Comfort/Discomfort Evaluation</a:t>
            </a:r>
            <a:endParaRPr lang="en-US" dirty="0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 rotWithShape="1">
          <a:blip r:embed="rId4"/>
          <a:srcRect t="-1" b="8123"/>
          <a:stretch/>
        </p:blipFill>
        <p:spPr>
          <a:xfrm>
            <a:off x="5025073" y="1109240"/>
            <a:ext cx="3803016" cy="300273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Grafik 8"/>
          <p:cNvPicPr>
            <a:picLocks noChangeAspect="1"/>
          </p:cNvPicPr>
          <p:nvPr/>
        </p:nvPicPr>
        <p:blipFill rotWithShape="1">
          <a:blip r:embed="rId5"/>
          <a:srcRect t="-4113" b="22475"/>
          <a:stretch/>
        </p:blipFill>
        <p:spPr>
          <a:xfrm>
            <a:off x="5025074" y="4111974"/>
            <a:ext cx="3803016" cy="23415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63380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9091" y="1762188"/>
            <a:ext cx="4215588" cy="469957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200" dirty="0"/>
              <a:t>Traditional input methods and speech not optimal</a:t>
            </a:r>
          </a:p>
          <a:p>
            <a:pPr marL="519113" lvl="1" indent="-342900">
              <a:lnSpc>
                <a:spcPct val="150000"/>
              </a:lnSpc>
              <a:buFont typeface="Arial" panose="020B0604020202020204" pitchFamily="34" charset="0"/>
              <a:buChar char="→"/>
            </a:pPr>
            <a:r>
              <a:rPr lang="en-US" sz="2200" dirty="0"/>
              <a:t>Use gestures and postures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→"/>
            </a:pPr>
            <a:r>
              <a:rPr lang="en-US" sz="2200" dirty="0"/>
              <a:t>Designer challenge: which hand postures are the best for</a:t>
            </a:r>
          </a:p>
          <a:p>
            <a:pPr marL="519113" lvl="1" indent="-342900">
              <a:lnSpc>
                <a:spcPct val="150000"/>
              </a:lnSpc>
              <a:buFont typeface="Arial" panose="020B0604020202020204" pitchFamily="34" charset="0"/>
              <a:buChar char="‒"/>
            </a:pPr>
            <a:r>
              <a:rPr lang="en-US" sz="2200" dirty="0"/>
              <a:t>Performance?</a:t>
            </a:r>
          </a:p>
          <a:p>
            <a:pPr marL="519113" lvl="1" indent="-342900">
              <a:lnSpc>
                <a:spcPct val="150000"/>
              </a:lnSpc>
              <a:buFont typeface="Arial" panose="020B0604020202020204" pitchFamily="34" charset="0"/>
              <a:buChar char="‒"/>
            </a:pPr>
            <a:r>
              <a:rPr lang="en-US" sz="2200" dirty="0"/>
              <a:t>User Experience?</a:t>
            </a:r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US" b="1" dirty="0">
                <a:solidFill>
                  <a:schemeClr val="bg2"/>
                </a:solidFill>
              </a:rPr>
              <a:t>Motivation: Controlling a Robot</a:t>
            </a: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14" r="35916"/>
          <a:stretch/>
        </p:blipFill>
        <p:spPr>
          <a:xfrm>
            <a:off x="4545823" y="1404703"/>
            <a:ext cx="4598177" cy="506861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Jonas Mayer (TUM) | 13.07.2016 | A Metric for Hand Comfort/Discomfort Evaluation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073554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189470" y="1886464"/>
            <a:ext cx="4544175" cy="4575295"/>
          </a:xfrm>
        </p:spPr>
        <p:txBody>
          <a:bodyPr/>
          <a:lstStyle/>
          <a:p>
            <a:pPr>
              <a:lnSpc>
                <a:spcPct val="150000"/>
              </a:lnSpc>
            </a:pPr>
            <a:endParaRPr lang="en-US" sz="2200" b="1" dirty="0">
              <a:solidFill>
                <a:srgbClr val="568FD2"/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Total of two user studies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Total of 21 participants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310 data sets from User Rating</a:t>
            </a:r>
          </a:p>
          <a:p>
            <a:pPr marL="519113" lvl="1" indent="-342900">
              <a:lnSpc>
                <a:spcPct val="150000"/>
              </a:lnSpc>
              <a:buFont typeface="Arial" panose="020B0604020202020204" pitchFamily="34" charset="0"/>
              <a:buChar char="‒"/>
            </a:pPr>
            <a:r>
              <a:rPr lang="de-DE" sz="2200" dirty="0"/>
              <a:t>250 </a:t>
            </a:r>
            <a:r>
              <a:rPr lang="de-DE" sz="2200" dirty="0" err="1"/>
              <a:t>for</a:t>
            </a:r>
            <a:r>
              <a:rPr lang="de-DE" sz="2200" dirty="0"/>
              <a:t> </a:t>
            </a:r>
            <a:r>
              <a:rPr lang="de-DE" sz="2200" dirty="0" err="1"/>
              <a:t>training</a:t>
            </a:r>
            <a:r>
              <a:rPr lang="de-DE" sz="2200" dirty="0"/>
              <a:t> </a:t>
            </a:r>
            <a:r>
              <a:rPr lang="de-DE" sz="2200" dirty="0" err="1"/>
              <a:t>the</a:t>
            </a:r>
            <a:r>
              <a:rPr lang="de-DE" sz="2200" dirty="0"/>
              <a:t> </a:t>
            </a:r>
            <a:r>
              <a:rPr lang="de-DE" sz="2200" dirty="0" err="1"/>
              <a:t>metric</a:t>
            </a:r>
            <a:endParaRPr lang="de-DE" sz="2200" dirty="0"/>
          </a:p>
          <a:p>
            <a:pPr marL="519113" lvl="1" indent="-342900">
              <a:lnSpc>
                <a:spcPct val="150000"/>
              </a:lnSpc>
              <a:buFont typeface="Arial" panose="020B0604020202020204" pitchFamily="34" charset="0"/>
              <a:buChar char="‒"/>
            </a:pPr>
            <a:r>
              <a:rPr lang="de-DE" sz="2200" dirty="0"/>
              <a:t>60 </a:t>
            </a:r>
            <a:r>
              <a:rPr lang="de-DE" sz="2200" dirty="0" err="1"/>
              <a:t>for</a:t>
            </a:r>
            <a:r>
              <a:rPr lang="de-DE" sz="2200" dirty="0"/>
              <a:t> </a:t>
            </a:r>
            <a:r>
              <a:rPr lang="de-DE" sz="2200" dirty="0" err="1"/>
              <a:t>testing</a:t>
            </a:r>
            <a:r>
              <a:rPr lang="de-DE" sz="2200" dirty="0"/>
              <a:t> </a:t>
            </a:r>
            <a:r>
              <a:rPr lang="de-DE" sz="2200" dirty="0" err="1"/>
              <a:t>the</a:t>
            </a:r>
            <a:r>
              <a:rPr lang="de-DE" sz="2200" dirty="0"/>
              <a:t> </a:t>
            </a:r>
            <a:r>
              <a:rPr lang="de-DE" sz="2200" dirty="0" err="1"/>
              <a:t>metric</a:t>
            </a:r>
            <a:endParaRPr lang="en-US" sz="22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35 data sets from Target Shooting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sz="2200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US" b="1" dirty="0">
                <a:solidFill>
                  <a:schemeClr val="bg2"/>
                </a:solidFill>
              </a:rPr>
              <a:t>User Study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Jonas Mayer (TUM) | 13.07.2016 | A Metric for Hand Comfort/Discomfort Evaluation</a:t>
            </a:r>
            <a:endParaRPr lang="en-US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4"/>
          <a:srcRect r="15792"/>
          <a:stretch/>
        </p:blipFill>
        <p:spPr>
          <a:xfrm>
            <a:off x="4733645" y="2363447"/>
            <a:ext cx="4245599" cy="315112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307798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9090" y="1762188"/>
            <a:ext cx="4346216" cy="4699572"/>
          </a:xfrm>
        </p:spPr>
        <p:txBody>
          <a:bodyPr/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Problem: finding 17 coefficients, to fit the metric to the user ratings</a:t>
            </a:r>
          </a:p>
          <a:p>
            <a:pPr marL="519113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Similar to a line fitting problem:</a:t>
            </a:r>
          </a:p>
          <a:p>
            <a:pPr marL="519113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We want to find parameters to minimize the error between our metric and the user rating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Use least squares algorithm to find optimal coefficients from the 250 datasets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sz="20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sz="2000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US" b="1" dirty="0">
                <a:solidFill>
                  <a:schemeClr val="bg2"/>
                </a:solidFill>
              </a:rPr>
              <a:t>Improving the Metric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Jonas Mayer (TUM) | 13.07.2016 | A Metric for Hand Comfort/Discomfort Evaluation</a:t>
            </a:r>
            <a:endParaRPr lang="en-US" dirty="0"/>
          </a:p>
        </p:txBody>
      </p:sp>
      <p:pic>
        <p:nvPicPr>
          <p:cNvPr id="1028" name="Picture 4" descr="https://upload.wikimedia.org/wikipedia/commons/thumb/3/3a/Linear_regression.svg/2000px-Linear_regression.sv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7615" y="1861396"/>
            <a:ext cx="5785997" cy="4501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405250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US" b="1" dirty="0">
                <a:solidFill>
                  <a:schemeClr val="bg2"/>
                </a:solidFill>
              </a:rPr>
              <a:t>Results: Improved Metric in User Rating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Jonas Mayer (TUM) | 13.07.2016 | A Metric for Hand Comfort/Discomfort Evaluation</a:t>
            </a:r>
          </a:p>
        </p:txBody>
      </p:sp>
      <p:pic>
        <p:nvPicPr>
          <p:cNvPr id="13" name="Grafik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16257"/>
            <a:ext cx="9144000" cy="4047619"/>
          </a:xfrm>
          <a:prstGeom prst="rect">
            <a:avLst/>
          </a:prstGeom>
        </p:spPr>
      </p:pic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9089" y="5446899"/>
            <a:ext cx="8507919" cy="101486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200" dirty="0"/>
              <a:t>Pearson Correlation: -0.748993, p-value: 5.89e-12</a:t>
            </a:r>
          </a:p>
        </p:txBody>
      </p:sp>
    </p:spTree>
    <p:extLst>
      <p:ext uri="{BB962C8B-B14F-4D97-AF65-F5344CB8AC3E}">
        <p14:creationId xmlns:p14="http://schemas.microsoft.com/office/powerpoint/2010/main" val="2515425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9089" y="5519502"/>
            <a:ext cx="8507919" cy="94225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200" dirty="0"/>
              <a:t>Pearson Correlation: -0.6651999, p-value: 6.73e-9</a:t>
            </a:r>
            <a:endParaRPr lang="de-DE" sz="2200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US" b="1" dirty="0">
                <a:solidFill>
                  <a:schemeClr val="bg2"/>
                </a:solidFill>
              </a:rPr>
              <a:t>Results: Improved Metric in Target Shooting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Jonas Mayer (TUM) | 13.07.2016 | A Metric for Hand Comfort/Discomfort Evaluation</a:t>
            </a:r>
            <a:endParaRPr lang="en-US" dirty="0"/>
          </a:p>
        </p:txBody>
      </p:sp>
      <p:pic>
        <p:nvPicPr>
          <p:cNvPr id="21" name="Grafik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04703"/>
            <a:ext cx="9144000" cy="4114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4851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US" b="1" dirty="0">
                <a:solidFill>
                  <a:schemeClr val="bg2"/>
                </a:solidFill>
              </a:rPr>
              <a:t>Discussion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Jonas Mayer (TUM) | 13.07.2016 | A Metric for Hand Comfort/Discomfort Evaluation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sz="2600" b="1" dirty="0">
                <a:solidFill>
                  <a:srgbClr val="568FD2"/>
                </a:solidFill>
              </a:rPr>
              <a:t>Testing the improved metric against test data</a:t>
            </a:r>
          </a:p>
          <a:p>
            <a:pPr>
              <a:lnSpc>
                <a:spcPct val="150000"/>
              </a:lnSpc>
            </a:pPr>
            <a:r>
              <a:rPr lang="de-DE" sz="2200" dirty="0"/>
              <a:t>Shows </a:t>
            </a:r>
            <a:r>
              <a:rPr lang="en-US" sz="2200" dirty="0"/>
              <a:t>reasonable correlation</a:t>
            </a:r>
          </a:p>
          <a:p>
            <a:pPr marL="519113" lvl="1" indent="-342900">
              <a:lnSpc>
                <a:spcPct val="150000"/>
              </a:lnSpc>
              <a:buFont typeface="Arial" panose="020B0604020202020204" pitchFamily="34" charset="0"/>
              <a:buChar char="→"/>
            </a:pPr>
            <a:r>
              <a:rPr lang="en-US" sz="2200" dirty="0"/>
              <a:t>Improved metric is good extrapolation of training data</a:t>
            </a:r>
          </a:p>
          <a:p>
            <a:pPr marL="519113" lvl="1" indent="-342900">
              <a:lnSpc>
                <a:spcPct val="150000"/>
              </a:lnSpc>
              <a:buFont typeface="Arial" panose="020B0604020202020204" pitchFamily="34" charset="0"/>
              <a:buChar char="→"/>
            </a:pPr>
            <a:r>
              <a:rPr lang="en-US" sz="2200" dirty="0"/>
              <a:t>The created metric reflects </a:t>
            </a:r>
            <a:r>
              <a:rPr lang="en-US" sz="2200"/>
              <a:t>perceived comfort/discomfort</a:t>
            </a:r>
            <a:endParaRPr lang="de-DE" sz="2200" dirty="0"/>
          </a:p>
          <a:p>
            <a:pPr>
              <a:lnSpc>
                <a:spcPct val="150000"/>
              </a:lnSpc>
            </a:pPr>
            <a:r>
              <a:rPr lang="de-DE" sz="2600" b="1" dirty="0">
                <a:solidFill>
                  <a:srgbClr val="568FD2"/>
                </a:solidFill>
              </a:rPr>
              <a:t>Target </a:t>
            </a:r>
            <a:r>
              <a:rPr lang="en-US" sz="2600" b="1" dirty="0">
                <a:solidFill>
                  <a:srgbClr val="568FD2"/>
                </a:solidFill>
              </a:rPr>
              <a:t>shooting</a:t>
            </a:r>
            <a:r>
              <a:rPr lang="de-DE" sz="2600" b="1" dirty="0">
                <a:solidFill>
                  <a:srgbClr val="568FD2"/>
                </a:solidFill>
              </a:rPr>
              <a:t> </a:t>
            </a:r>
            <a:r>
              <a:rPr lang="en-US" sz="2600" b="1" dirty="0">
                <a:solidFill>
                  <a:srgbClr val="568FD2"/>
                </a:solidFill>
              </a:rPr>
              <a:t>test</a:t>
            </a:r>
            <a:endParaRPr lang="en-US" sz="2200" dirty="0"/>
          </a:p>
          <a:p>
            <a:pPr marL="519113" lvl="1" indent="-342900">
              <a:lnSpc>
                <a:spcPct val="150000"/>
              </a:lnSpc>
              <a:buFont typeface="Arial" panose="020B0604020202020204" pitchFamily="34" charset="0"/>
              <a:buChar char="→"/>
            </a:pPr>
            <a:r>
              <a:rPr lang="en-US" sz="2200" dirty="0"/>
              <a:t>Hand posture comfort does influence performance</a:t>
            </a:r>
          </a:p>
          <a:p>
            <a:pPr marL="519113" lvl="1" indent="-342900">
              <a:lnSpc>
                <a:spcPct val="150000"/>
              </a:lnSpc>
              <a:buFont typeface="Arial" panose="020B0604020202020204" pitchFamily="34" charset="0"/>
              <a:buChar char="→"/>
            </a:pPr>
            <a:r>
              <a:rPr lang="en-US" sz="2200" dirty="0"/>
              <a:t>Strengthens Short et al. (comfort → accuracy)</a:t>
            </a:r>
          </a:p>
          <a:p>
            <a:pPr>
              <a:lnSpc>
                <a:spcPct val="150000"/>
              </a:lnSpc>
            </a:pPr>
            <a:r>
              <a:rPr lang="en-US" sz="2200" dirty="0"/>
              <a:t>But: small dimensions of study limit expressiveness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372585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9089" y="1762188"/>
            <a:ext cx="8507919" cy="469957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600" b="1" dirty="0">
                <a:solidFill>
                  <a:srgbClr val="568FD2"/>
                </a:solidFill>
              </a:rPr>
              <a:t>1. Creating a Comfort/Discomfort Metric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Goal: Metric for quick, objective hand posture evaluation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Creation based on</a:t>
            </a:r>
          </a:p>
          <a:p>
            <a:pPr marL="633413" lvl="1" indent="-457200">
              <a:lnSpc>
                <a:spcPct val="150000"/>
              </a:lnSpc>
              <a:buFont typeface="Arial" panose="020B0604020202020204" pitchFamily="34" charset="0"/>
              <a:buChar char="‒"/>
            </a:pPr>
            <a:r>
              <a:rPr lang="en-US" sz="2000" dirty="0"/>
              <a:t>Comfort/Discomfort Models</a:t>
            </a:r>
          </a:p>
          <a:p>
            <a:pPr marL="633413" lvl="1" indent="-457200">
              <a:lnSpc>
                <a:spcPct val="150000"/>
              </a:lnSpc>
              <a:buFont typeface="Arial" panose="020B0604020202020204" pitchFamily="34" charset="0"/>
              <a:buChar char="‒"/>
            </a:pPr>
            <a:r>
              <a:rPr lang="en-US" sz="2000" dirty="0"/>
              <a:t>Hand Anatomy and Ergonomics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Tweaked the metric using data from </a:t>
            </a:r>
            <a:br>
              <a:rPr lang="en-US" sz="2000" dirty="0"/>
            </a:br>
            <a:r>
              <a:rPr lang="en-US" sz="2000" dirty="0"/>
              <a:t>a user study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Verified the metric in a </a:t>
            </a:r>
            <a:br>
              <a:rPr lang="en-US" sz="2000" dirty="0"/>
            </a:br>
            <a:r>
              <a:rPr lang="en-US" sz="2000" dirty="0"/>
              <a:t>testing user study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US" b="1" dirty="0">
                <a:solidFill>
                  <a:schemeClr val="bg2"/>
                </a:solidFill>
              </a:rPr>
              <a:t>Conclusion 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Jonas Mayer (TUM) | 13.07.2016 | A Metric for Hand Comfort/Discomfort Evaluation</a:t>
            </a:r>
            <a:endParaRPr lang="en-US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3805" y="3240745"/>
            <a:ext cx="4123203" cy="323749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451641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9090" y="1762188"/>
            <a:ext cx="6147614" cy="469957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600" b="1" dirty="0">
                <a:solidFill>
                  <a:srgbClr val="568FD2"/>
                </a:solidFill>
              </a:rPr>
              <a:t>2. Showing Importance of Metric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Goal: Show Comfort/Discomfort-Performance Correlation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Tested in Target Shooting Task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Test Results indicate that hand posture comfort/discomfort do affect performance</a:t>
            </a:r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US" b="1" dirty="0">
                <a:solidFill>
                  <a:schemeClr val="bg2"/>
                </a:solidFill>
              </a:rPr>
              <a:t>Conclusion 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Jonas Mayer (TUM) | 13.07.2016 | A Metric for Hand Comfort/Discomfort Evaluation</a:t>
            </a:r>
            <a:endParaRPr lang="en-US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3057" y="1460750"/>
            <a:ext cx="2785863" cy="495651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781518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9089" y="1762188"/>
            <a:ext cx="7605711" cy="469957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600" b="1" dirty="0">
                <a:solidFill>
                  <a:srgbClr val="568FD2"/>
                </a:solidFill>
              </a:rPr>
              <a:t>1. Long Term Effects of Comfort and Discomfort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Our study neglects long term effects</a:t>
            </a:r>
          </a:p>
          <a:p>
            <a:pPr marL="519113" lvl="1" indent="-342900">
              <a:lnSpc>
                <a:spcPct val="150000"/>
              </a:lnSpc>
              <a:buFont typeface="Symbol" panose="05050102010706020507" pitchFamily="18" charset="2"/>
              <a:buChar char="-"/>
            </a:pPr>
            <a:r>
              <a:rPr lang="en-US" sz="2000" dirty="0"/>
              <a:t>Strong discomfort symptoms are known </a:t>
            </a:r>
            <a:br>
              <a:rPr lang="en-US" sz="2000" dirty="0"/>
            </a:br>
            <a:r>
              <a:rPr lang="en-US" sz="2000" dirty="0"/>
              <a:t>to occur after long periods of time</a:t>
            </a:r>
          </a:p>
          <a:p>
            <a:pPr marL="519113" lvl="1" indent="-342900">
              <a:lnSpc>
                <a:spcPct val="150000"/>
              </a:lnSpc>
              <a:buFont typeface="Symbol" panose="05050102010706020507" pitchFamily="18" charset="2"/>
              <a:buChar char="-"/>
            </a:pPr>
            <a:r>
              <a:rPr lang="en-US" sz="2000" dirty="0"/>
              <a:t>For other contexts long term effects might </a:t>
            </a:r>
            <a:br>
              <a:rPr lang="en-US" sz="2000" dirty="0"/>
            </a:br>
            <a:r>
              <a:rPr lang="en-US" sz="2000" dirty="0"/>
              <a:t>be relevant</a:t>
            </a:r>
          </a:p>
          <a:p>
            <a:pPr>
              <a:lnSpc>
                <a:spcPct val="150000"/>
              </a:lnSpc>
            </a:pPr>
            <a:r>
              <a:rPr lang="en-US" sz="2600" b="1" dirty="0">
                <a:solidFill>
                  <a:srgbClr val="568FD2"/>
                </a:solidFill>
              </a:rPr>
              <a:t>2. Create Metrics for other Contexts</a:t>
            </a:r>
            <a:endParaRPr lang="en-US" sz="20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Automotive, Seats, Mattresses (Whole Body)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Shoes (Feet)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/>
          </a:p>
          <a:p>
            <a:pPr>
              <a:lnSpc>
                <a:spcPct val="150000"/>
              </a:lnSpc>
            </a:pPr>
            <a:endParaRPr lang="en-US" sz="2000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de-DE" b="1" dirty="0">
                <a:solidFill>
                  <a:schemeClr val="bg2"/>
                </a:solidFill>
              </a:rPr>
              <a:t>Future Work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Jonas Mayer (TUM) | 13.07.2016 | A Metric for Hand Comfort/Discomfort Evaluation</a:t>
            </a:r>
            <a:endParaRPr lang="en-US" dirty="0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53" t="-671" r="13689" b="671"/>
          <a:stretch/>
        </p:blipFill>
        <p:spPr>
          <a:xfrm>
            <a:off x="5738899" y="2316303"/>
            <a:ext cx="3089190" cy="245474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461020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4"/>
          <p:cNvSpPr>
            <a:spLocks noGrp="1"/>
          </p:cNvSpPr>
          <p:nvPr>
            <p:ph idx="1"/>
          </p:nvPr>
        </p:nvSpPr>
        <p:spPr>
          <a:xfrm>
            <a:off x="319090" y="2362954"/>
            <a:ext cx="8508999" cy="4098806"/>
          </a:xfrm>
        </p:spPr>
        <p:txBody>
          <a:bodyPr/>
          <a:lstStyle/>
          <a:p>
            <a:pPr algn="ctr"/>
            <a:endParaRPr lang="de-DE" sz="3000" dirty="0"/>
          </a:p>
          <a:p>
            <a:pPr algn="ctr"/>
            <a:r>
              <a:rPr lang="en-US" sz="3000" b="1" dirty="0">
                <a:solidFill>
                  <a:srgbClr val="568FD2"/>
                </a:solidFill>
              </a:rPr>
              <a:t>Nicholas Schneider </a:t>
            </a:r>
            <a:endParaRPr lang="en-US" sz="3000" dirty="0"/>
          </a:p>
          <a:p>
            <a:pPr algn="ctr"/>
            <a:r>
              <a:rPr lang="en-US" sz="3000" b="1" dirty="0">
                <a:solidFill>
                  <a:srgbClr val="568FD2"/>
                </a:solidFill>
              </a:rPr>
              <a:t>Dr. </a:t>
            </a:r>
            <a:r>
              <a:rPr lang="en-US" sz="3000" b="1" dirty="0" err="1">
                <a:solidFill>
                  <a:srgbClr val="568FD2"/>
                </a:solidFill>
              </a:rPr>
              <a:t>Frieder</a:t>
            </a:r>
            <a:r>
              <a:rPr lang="en-US" sz="3000" b="1" dirty="0">
                <a:solidFill>
                  <a:srgbClr val="568FD2"/>
                </a:solidFill>
              </a:rPr>
              <a:t> </a:t>
            </a:r>
            <a:r>
              <a:rPr lang="en-US" sz="3000" b="1" dirty="0" err="1">
                <a:solidFill>
                  <a:srgbClr val="568FD2"/>
                </a:solidFill>
              </a:rPr>
              <a:t>Pankratz</a:t>
            </a:r>
            <a:r>
              <a:rPr lang="en-US" sz="3000" b="1" dirty="0">
                <a:solidFill>
                  <a:srgbClr val="568FD2"/>
                </a:solidFill>
              </a:rPr>
              <a:t> 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Jonas Mayer (TUM) | 13.07.2016 | A Metric for Hand Comfort/Discomfort Evaluation</a:t>
            </a:r>
            <a:endParaRPr lang="en-US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2"/>
                </a:solidFill>
              </a:rPr>
              <a:t>Acknowledgements</a:t>
            </a:r>
          </a:p>
        </p:txBody>
      </p:sp>
    </p:spTree>
    <p:extLst>
      <p:ext uri="{BB962C8B-B14F-4D97-AF65-F5344CB8AC3E}">
        <p14:creationId xmlns:p14="http://schemas.microsoft.com/office/powerpoint/2010/main" val="8918903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768" y="1347698"/>
            <a:ext cx="4628676" cy="3278624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6444" y="768400"/>
            <a:ext cx="4255406" cy="276633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7331" y="3534730"/>
            <a:ext cx="2219113" cy="332327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2325"/>
          <p:cNvPicPr/>
          <p:nvPr/>
        </p:nvPicPr>
        <p:blipFill>
          <a:blip r:embed="rId5"/>
          <a:stretch>
            <a:fillRect/>
          </a:stretch>
        </p:blipFill>
        <p:spPr>
          <a:xfrm>
            <a:off x="4816444" y="3534730"/>
            <a:ext cx="2171916" cy="3076009"/>
          </a:xfrm>
          <a:prstGeom prst="rect">
            <a:avLst/>
          </a:prstGeom>
          <a:ln>
            <a:noFill/>
          </a:ln>
          <a:effectLst>
            <a:softEdge rad="63500"/>
          </a:effectLst>
        </p:spPr>
      </p:pic>
      <p:pic>
        <p:nvPicPr>
          <p:cNvPr id="9" name="Grafik 8"/>
          <p:cNvPicPr>
            <a:picLocks noChangeAspect="1"/>
          </p:cNvPicPr>
          <p:nvPr/>
        </p:nvPicPr>
        <p:blipFill rotWithShape="1">
          <a:blip r:embed="rId6"/>
          <a:srcRect r="20890"/>
          <a:stretch/>
        </p:blipFill>
        <p:spPr>
          <a:xfrm>
            <a:off x="-30539" y="3534730"/>
            <a:ext cx="2627870" cy="19384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Grafik 9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76" r="35916"/>
          <a:stretch/>
        </p:blipFill>
        <p:spPr>
          <a:xfrm>
            <a:off x="6972754" y="3542235"/>
            <a:ext cx="2099096" cy="317057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Picture 2318"/>
          <p:cNvPicPr/>
          <p:nvPr/>
        </p:nvPicPr>
        <p:blipFill rotWithShape="1">
          <a:blip r:embed="rId8"/>
          <a:srcRect l="11153" t="9524" r="35064" b="71429"/>
          <a:stretch/>
        </p:blipFill>
        <p:spPr>
          <a:xfrm>
            <a:off x="113454" y="5519146"/>
            <a:ext cx="2414199" cy="133885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bg2"/>
                </a:solidFill>
              </a:rPr>
              <a:t>Questions?</a:t>
            </a:r>
            <a:endParaRPr lang="de-DE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0392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9091" y="3627444"/>
            <a:ext cx="8732144" cy="2845868"/>
          </a:xfrm>
        </p:spPr>
        <p:txBody>
          <a:bodyPr/>
          <a:lstStyle/>
          <a:p>
            <a:r>
              <a:rPr lang="en-US" sz="2200" dirty="0"/>
              <a:t>Compare three different hand postures</a:t>
            </a:r>
          </a:p>
          <a:p>
            <a:pPr marL="461963" lvl="1" indent="-285750">
              <a:buFont typeface="Symbol" panose="05050102010706020507" pitchFamily="18" charset="2"/>
              <a:buChar char="-"/>
            </a:pPr>
            <a:r>
              <a:rPr lang="en-US" sz="2200" dirty="0"/>
              <a:t>Point</a:t>
            </a:r>
          </a:p>
          <a:p>
            <a:pPr marL="461963" lvl="1" indent="-285750">
              <a:buFont typeface="Symbol" panose="05050102010706020507" pitchFamily="18" charset="2"/>
              <a:buChar char="-"/>
            </a:pPr>
            <a:r>
              <a:rPr lang="en-US" sz="2200" dirty="0"/>
              <a:t>Spiderman </a:t>
            </a:r>
          </a:p>
          <a:p>
            <a:pPr marL="461963" lvl="1" indent="-285750">
              <a:buFont typeface="Symbol" panose="05050102010706020507" pitchFamily="18" charset="2"/>
              <a:buChar char="-"/>
            </a:pPr>
            <a:r>
              <a:rPr lang="en-US" sz="2200" dirty="0"/>
              <a:t>Pinch</a:t>
            </a:r>
          </a:p>
          <a:p>
            <a:r>
              <a:rPr lang="en-US" sz="2200" dirty="0"/>
              <a:t>in a target shooting test regarding performance and user experience.</a:t>
            </a:r>
          </a:p>
          <a:p>
            <a:r>
              <a:rPr lang="en-US" sz="2400" b="1" dirty="0">
                <a:solidFill>
                  <a:srgbClr val="568FD2"/>
                </a:solidFill>
              </a:rPr>
              <a:t>Results: </a:t>
            </a:r>
          </a:p>
          <a:p>
            <a:pPr marL="461963" lvl="1" indent="-285750">
              <a:buFont typeface="Symbol" panose="05050102010706020507" pitchFamily="18" charset="2"/>
              <a:buChar char="-"/>
            </a:pPr>
            <a:r>
              <a:rPr lang="en-US" sz="2200" dirty="0"/>
              <a:t>Pointing posture generally best</a:t>
            </a:r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US" b="1" noProof="1">
                <a:solidFill>
                  <a:schemeClr val="bg2"/>
                </a:solidFill>
              </a:rPr>
              <a:t>Related Work: Nicholas Schneider (TUM)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Jonas Mayer (TUM) | 13.07.2016 | A Metric for Hand Comfort/Discomfort Evaluation</a:t>
            </a:r>
            <a:endParaRPr lang="en-US" dirty="0"/>
          </a:p>
        </p:txBody>
      </p:sp>
      <p:pic>
        <p:nvPicPr>
          <p:cNvPr id="8" name="Picture 528"/>
          <p:cNvPicPr/>
          <p:nvPr/>
        </p:nvPicPr>
        <p:blipFill>
          <a:blip r:embed="rId4"/>
          <a:stretch>
            <a:fillRect/>
          </a:stretch>
        </p:blipFill>
        <p:spPr>
          <a:xfrm>
            <a:off x="319090" y="1404703"/>
            <a:ext cx="8508999" cy="222274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467999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de-DE" dirty="0"/>
              <a:t>Appendix</a:t>
            </a:r>
            <a:endParaRPr lang="en-US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Jonas Mayer (TUM) | 13.07.2016 | A Metric for Hand Comfort/Discomfort Evaluation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31162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9089" y="1762188"/>
            <a:ext cx="8507919" cy="469957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600" b="1" dirty="0">
                <a:solidFill>
                  <a:srgbClr val="568FD2"/>
                </a:solidFill>
              </a:rPr>
              <a:t>Training Data: Improved Metric and User Rating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Pearson Correlation: -0.6453242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p-value: &lt; 2.2e-16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Not perfect:</a:t>
            </a:r>
          </a:p>
          <a:p>
            <a:pPr marL="519113" lvl="1" indent="-342900">
              <a:lnSpc>
                <a:spcPct val="150000"/>
              </a:lnSpc>
              <a:buFont typeface="Symbol" panose="05050102010706020507" pitchFamily="18" charset="2"/>
              <a:buChar char="-"/>
            </a:pPr>
            <a:r>
              <a:rPr lang="en-US" sz="1400" dirty="0"/>
              <a:t>Anatomical and psychological </a:t>
            </a:r>
            <a:br>
              <a:rPr lang="en-US" sz="1400" dirty="0"/>
            </a:br>
            <a:r>
              <a:rPr lang="en-US" sz="1400" dirty="0"/>
              <a:t>differences</a:t>
            </a:r>
          </a:p>
          <a:p>
            <a:pPr marL="519113" lvl="1" indent="-342900">
              <a:lnSpc>
                <a:spcPct val="150000"/>
              </a:lnSpc>
              <a:buFont typeface="Symbol" panose="05050102010706020507" pitchFamily="18" charset="2"/>
              <a:buChar char="-"/>
            </a:pPr>
            <a:r>
              <a:rPr lang="en-US" sz="1400" dirty="0"/>
              <a:t>Short term effects only</a:t>
            </a:r>
          </a:p>
          <a:p>
            <a:pPr marL="519113" lvl="1" indent="-342900">
              <a:lnSpc>
                <a:spcPct val="150000"/>
              </a:lnSpc>
              <a:buFont typeface="Symbol" panose="05050102010706020507" pitchFamily="18" charset="2"/>
              <a:buChar char="-"/>
            </a:pPr>
            <a:r>
              <a:rPr lang="en-US" sz="1400" dirty="0"/>
              <a:t>Few discrete steps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US" b="1" dirty="0">
                <a:solidFill>
                  <a:schemeClr val="bg2"/>
                </a:solidFill>
              </a:rPr>
              <a:t>Results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Jonas Mayer (TUM) | 13.07.2016 | A Metric for Hand Comfort/Discomfort Evaluation</a:t>
            </a:r>
            <a:endParaRPr lang="en-US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0370" y="2295966"/>
            <a:ext cx="6770144" cy="4002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1197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9089" y="1762188"/>
            <a:ext cx="8507919" cy="469957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600" b="1" dirty="0">
                <a:solidFill>
                  <a:srgbClr val="568FD2"/>
                </a:solidFill>
              </a:rPr>
              <a:t>Test Data: Naive Metric and User Rating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Pearson Correlation: -0.6651999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p-value: 6.73e-9</a:t>
            </a:r>
            <a:endParaRPr lang="de-DE" sz="20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No big difference on first sight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However, standard error is smaller,</a:t>
            </a:r>
            <a:br>
              <a:rPr lang="en-US" sz="2000" dirty="0"/>
            </a:br>
            <a:r>
              <a:rPr lang="en-US" sz="2000" dirty="0"/>
              <a:t>better correlation</a:t>
            </a:r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US" b="1" dirty="0">
                <a:solidFill>
                  <a:schemeClr val="bg2"/>
                </a:solidFill>
              </a:rPr>
              <a:t>Results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8378" y="4493530"/>
            <a:ext cx="4464550" cy="2232275"/>
          </a:xfrm>
          <a:prstGeom prst="rect">
            <a:avLst/>
          </a:prstGeom>
        </p:spPr>
      </p:pic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Jonas Mayer (TUM) | 13.07.2016 | A Metric for Hand Comfort/Discomfort Evaluation</a:t>
            </a:r>
            <a:endParaRPr lang="en-US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8378" y="2311830"/>
            <a:ext cx="4340293" cy="2170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4441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9090" y="1683026"/>
            <a:ext cx="8507917" cy="4778734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de-DE" sz="2400" b="1" dirty="0">
                <a:solidFill>
                  <a:srgbClr val="568FD2"/>
                </a:solidFill>
              </a:rPr>
              <a:t>Problem</a:t>
            </a:r>
            <a:endParaRPr lang="en-US" sz="2400" b="1" dirty="0">
              <a:solidFill>
                <a:srgbClr val="568FD2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2400" dirty="0"/>
              <a:t>Hand posture evaluation either subjective or work intensive</a:t>
            </a:r>
            <a:endParaRPr lang="en-US" sz="2400" b="1" dirty="0">
              <a:solidFill>
                <a:srgbClr val="568FD2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rgbClr val="568FD2"/>
                </a:solidFill>
              </a:rPr>
              <a:t>Hypothesis</a:t>
            </a:r>
          </a:p>
          <a:p>
            <a:pPr>
              <a:lnSpc>
                <a:spcPct val="150000"/>
              </a:lnSpc>
            </a:pPr>
            <a:r>
              <a:rPr lang="en-US" sz="2200" dirty="0"/>
              <a:t>Hand posture comfort and discomfort affect performance and obviously user experience.</a:t>
            </a:r>
            <a:endParaRPr lang="en-US" sz="2400" b="1" dirty="0">
              <a:solidFill>
                <a:srgbClr val="568FD2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rgbClr val="568FD2"/>
                </a:solidFill>
              </a:rPr>
              <a:t>Goals</a:t>
            </a:r>
            <a:endParaRPr lang="en-US" dirty="0">
              <a:solidFill>
                <a:srgbClr val="568FD2"/>
              </a:solidFill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200" dirty="0"/>
              <a:t>Create a metric for quick and objective hand posture comfort/discomfort evaluation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200" dirty="0"/>
              <a:t>Show its effect on performance in a pointing task</a:t>
            </a:r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de-DE" b="1" dirty="0">
                <a:solidFill>
                  <a:schemeClr val="bg2"/>
                </a:solidFill>
              </a:rPr>
              <a:t>Study Goal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Jonas Mayer (TUM) | 13.07.2016 | A Metric for Hand Comfort/Discomfort Evaluation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335687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9091" y="1581666"/>
            <a:ext cx="8124694" cy="4880094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400" b="1" dirty="0" err="1">
                <a:solidFill>
                  <a:srgbClr val="568FD2"/>
                </a:solidFill>
              </a:rPr>
              <a:t>Apostolico</a:t>
            </a:r>
            <a:r>
              <a:rPr lang="en-US" sz="2400" b="1" dirty="0">
                <a:solidFill>
                  <a:srgbClr val="568FD2"/>
                </a:solidFill>
              </a:rPr>
              <a:t> et al: 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Introduce and determine the Range of Rest Posture for human joints (later more)</a:t>
            </a:r>
          </a:p>
          <a:p>
            <a:pPr>
              <a:lnSpc>
                <a:spcPct val="150000"/>
              </a:lnSpc>
            </a:pPr>
            <a:r>
              <a:rPr lang="en-US" sz="2400" b="1" dirty="0" err="1">
                <a:solidFill>
                  <a:srgbClr val="568FD2"/>
                </a:solidFill>
              </a:rPr>
              <a:t>Naddeo</a:t>
            </a:r>
            <a:r>
              <a:rPr lang="en-US" sz="2400" b="1" dirty="0">
                <a:solidFill>
                  <a:srgbClr val="568FD2"/>
                </a:solidFill>
              </a:rPr>
              <a:t> et al: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Propose a quantitative method for postural </a:t>
            </a:r>
            <a:br>
              <a:rPr lang="en-US" sz="2200" dirty="0"/>
            </a:br>
            <a:r>
              <a:rPr lang="en-US" sz="2200" dirty="0"/>
              <a:t>comfort evaluation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Comfort based on the distance to the range of rest posture </a:t>
            </a:r>
          </a:p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rgbClr val="568FD2"/>
                </a:solidFill>
              </a:rPr>
              <a:t>Short et al: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Comfortable postures generally generate higher accuracy</a:t>
            </a:r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327328" y="1010810"/>
            <a:ext cx="8508999" cy="410369"/>
          </a:xfrm>
        </p:spPr>
        <p:txBody>
          <a:bodyPr/>
          <a:lstStyle/>
          <a:p>
            <a:r>
              <a:rPr lang="en-US" b="1" dirty="0">
                <a:solidFill>
                  <a:schemeClr val="bg2"/>
                </a:solidFill>
              </a:rPr>
              <a:t>Related Work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Jonas Mayer (TUM) | 13.07.2016 | A Metric for Hand Comfort/Discomfort Evaluation</a:t>
            </a:r>
            <a:endParaRPr lang="en-US" dirty="0"/>
          </a:p>
        </p:txBody>
      </p:sp>
      <p:pic>
        <p:nvPicPr>
          <p:cNvPr id="9" name="Picture 1472"/>
          <p:cNvPicPr/>
          <p:nvPr/>
        </p:nvPicPr>
        <p:blipFill>
          <a:blip r:embed="rId4"/>
          <a:stretch>
            <a:fillRect/>
          </a:stretch>
        </p:blipFill>
        <p:spPr>
          <a:xfrm>
            <a:off x="6087763" y="2842053"/>
            <a:ext cx="2603155" cy="198461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633612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9090" y="2087216"/>
            <a:ext cx="8507917" cy="4374543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600" b="1" dirty="0">
                <a:solidFill>
                  <a:srgbClr val="568FD2"/>
                </a:solidFill>
              </a:rPr>
              <a:t>Comfort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“pleasant state or relaxed feeling of a human being”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Influenced by subjective impressions and expectations</a:t>
            </a:r>
          </a:p>
          <a:p>
            <a:pPr>
              <a:lnSpc>
                <a:spcPct val="150000"/>
              </a:lnSpc>
            </a:pPr>
            <a:endParaRPr lang="en-US" sz="2200" dirty="0"/>
          </a:p>
          <a:p>
            <a:pPr>
              <a:lnSpc>
                <a:spcPct val="150000"/>
              </a:lnSpc>
            </a:pPr>
            <a:r>
              <a:rPr lang="en-US" sz="2600" b="1" dirty="0">
                <a:solidFill>
                  <a:srgbClr val="568FD2"/>
                </a:solidFill>
              </a:rPr>
              <a:t>Discomfort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“an unpleasant state of the human body”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Caused by physical stress</a:t>
            </a:r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820738"/>
          </a:xfrm>
        </p:spPr>
        <p:txBody>
          <a:bodyPr/>
          <a:lstStyle/>
          <a:p>
            <a:r>
              <a:rPr lang="en-US" b="1" dirty="0">
                <a:solidFill>
                  <a:schemeClr val="bg2"/>
                </a:solidFill>
              </a:rPr>
              <a:t>Related Work: Comfort and Discomfort</a:t>
            </a:r>
            <a:br>
              <a:rPr lang="en-US" b="1" dirty="0">
                <a:solidFill>
                  <a:schemeClr val="bg2"/>
                </a:solidFill>
              </a:rPr>
            </a:br>
            <a:r>
              <a:rPr lang="en-US" b="1" dirty="0">
                <a:solidFill>
                  <a:schemeClr val="bg2"/>
                </a:solidFill>
              </a:rPr>
              <a:t>(</a:t>
            </a:r>
            <a:r>
              <a:rPr lang="en-US" b="1" dirty="0" err="1">
                <a:solidFill>
                  <a:schemeClr val="bg2"/>
                </a:solidFill>
              </a:rPr>
              <a:t>Vink</a:t>
            </a:r>
            <a:r>
              <a:rPr lang="en-US" b="1" dirty="0">
                <a:solidFill>
                  <a:schemeClr val="bg2"/>
                </a:solidFill>
              </a:rPr>
              <a:t> et al.)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Jonas Mayer (TUM) | 13.07.2016 | A Metric for Hand Comfort/Discomfort Evaluation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599836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9090" y="1762188"/>
            <a:ext cx="8507917" cy="469957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600" b="1" dirty="0">
                <a:solidFill>
                  <a:srgbClr val="568FD2"/>
                </a:solidFill>
              </a:rPr>
              <a:t>Four components affect hand comfort/discomfort: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Deviation from Range of Rest Posture (RRP)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Inter Finger Angles (IFA)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Finger Hyperextension (HE)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Finger Abduction (FA)</a:t>
            </a:r>
            <a:endParaRPr lang="de-DE" sz="2200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de-DE" b="1" dirty="0">
                <a:solidFill>
                  <a:schemeClr val="bg2"/>
                </a:solidFill>
              </a:rPr>
              <a:t>Hand </a:t>
            </a:r>
            <a:r>
              <a:rPr lang="de-DE" b="1" dirty="0" err="1">
                <a:solidFill>
                  <a:schemeClr val="bg2"/>
                </a:solidFill>
              </a:rPr>
              <a:t>Comfort</a:t>
            </a:r>
            <a:r>
              <a:rPr lang="de-DE" b="1" dirty="0">
                <a:solidFill>
                  <a:schemeClr val="bg2"/>
                </a:solidFill>
              </a:rPr>
              <a:t>/</a:t>
            </a:r>
            <a:r>
              <a:rPr lang="de-DE" b="1" dirty="0" err="1">
                <a:solidFill>
                  <a:schemeClr val="bg2"/>
                </a:solidFill>
              </a:rPr>
              <a:t>Discomfort</a:t>
            </a:r>
            <a:r>
              <a:rPr lang="de-DE" b="1" dirty="0">
                <a:solidFill>
                  <a:schemeClr val="bg2"/>
                </a:solidFill>
              </a:rPr>
              <a:t> Components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Jonas Mayer (TUM) | 13.07.2016 | A Metric for Hand Comfort/Discomfort Evaluation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90295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9090" y="1762188"/>
            <a:ext cx="7235007" cy="469957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600" b="1" dirty="0">
                <a:solidFill>
                  <a:srgbClr val="568FD2"/>
                </a:solidFill>
              </a:rPr>
              <a:t>Deviation from Range of Rest Posture (RRP)</a:t>
            </a:r>
          </a:p>
          <a:p>
            <a:pPr>
              <a:lnSpc>
                <a:spcPct val="150000"/>
              </a:lnSpc>
            </a:pPr>
            <a:r>
              <a:rPr lang="en-US" sz="2200" dirty="0" err="1"/>
              <a:t>Apostolico</a:t>
            </a:r>
            <a:r>
              <a:rPr lang="en-US" sz="2200" dirty="0"/>
              <a:t> et al: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Every joint has a rest posture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When in the rest posture, maximum comfort is perceived</a:t>
            </a:r>
          </a:p>
          <a:p>
            <a:pPr marL="519113" lvl="1" indent="-342900">
              <a:lnSpc>
                <a:spcPct val="150000"/>
              </a:lnSpc>
              <a:buFont typeface="Arial" panose="020B0604020202020204" pitchFamily="34" charset="0"/>
              <a:buChar char="→"/>
            </a:pPr>
            <a:r>
              <a:rPr lang="en-US" sz="2200" dirty="0"/>
              <a:t>Deviation from rest posture should decrease comfort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Due to anatomical differences: look at Range of Rest Posture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In our case: look at the RRPs for all hand joints</a:t>
            </a:r>
          </a:p>
          <a:p>
            <a:pPr>
              <a:lnSpc>
                <a:spcPct val="150000"/>
              </a:lnSpc>
            </a:pPr>
            <a:endParaRPr lang="en-US" sz="2600" b="1" dirty="0">
              <a:solidFill>
                <a:srgbClr val="568FD2"/>
              </a:solidFill>
            </a:endParaRPr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US" b="1" dirty="0">
                <a:solidFill>
                  <a:schemeClr val="bg2"/>
                </a:solidFill>
              </a:rPr>
              <a:t>Hand Comfort/Discomfort Components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Jonas Mayer (TUM) | 13.07.2016 | A Metric for Hand Comfort/Discomfort Evaluation</a:t>
            </a:r>
            <a:endParaRPr lang="en-US" dirty="0"/>
          </a:p>
        </p:txBody>
      </p:sp>
      <p:pic>
        <p:nvPicPr>
          <p:cNvPr id="8" name="Picture 23783"/>
          <p:cNvPicPr/>
          <p:nvPr/>
        </p:nvPicPr>
        <p:blipFill>
          <a:blip r:embed="rId4"/>
          <a:stretch>
            <a:fillRect/>
          </a:stretch>
        </p:blipFill>
        <p:spPr>
          <a:xfrm>
            <a:off x="6565558" y="2426849"/>
            <a:ext cx="2517906" cy="179092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461471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6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9090" y="1762188"/>
            <a:ext cx="4850069" cy="469957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600" b="1" dirty="0">
                <a:solidFill>
                  <a:srgbClr val="568FD2"/>
                </a:solidFill>
              </a:rPr>
              <a:t>Inter Finger Angles (IFA)</a:t>
            </a:r>
          </a:p>
          <a:p>
            <a:pPr>
              <a:lnSpc>
                <a:spcPct val="150000"/>
              </a:lnSpc>
            </a:pPr>
            <a:r>
              <a:rPr lang="en-US" sz="2200" dirty="0"/>
              <a:t>Complex Hand Anatomy: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Finger </a:t>
            </a:r>
            <a:r>
              <a:rPr lang="en-US" sz="2200" dirty="0" err="1"/>
              <a:t>extendors</a:t>
            </a:r>
            <a:r>
              <a:rPr lang="en-US" sz="2200" dirty="0"/>
              <a:t> and flexors share same muscles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Inter-finger tendons</a:t>
            </a:r>
          </a:p>
          <a:p>
            <a:pPr marL="519113" lvl="1" indent="-342900">
              <a:lnSpc>
                <a:spcPct val="150000"/>
              </a:lnSpc>
              <a:buFont typeface="Arial" panose="020B0604020202020204" pitchFamily="34" charset="0"/>
              <a:buChar char="→"/>
            </a:pPr>
            <a:r>
              <a:rPr lang="en-US" sz="2200" dirty="0"/>
              <a:t>Individual finger movement limited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High inter finger angle differences create stress on tendons, muscles</a:t>
            </a:r>
          </a:p>
          <a:p>
            <a:pPr marL="519113" lvl="1" indent="-342900">
              <a:lnSpc>
                <a:spcPct val="150000"/>
              </a:lnSpc>
              <a:buFont typeface="Arial" panose="020B0604020202020204" pitchFamily="34" charset="0"/>
              <a:buChar char="→"/>
            </a:pPr>
            <a:r>
              <a:rPr lang="en-US" sz="2200" dirty="0"/>
              <a:t>Discomfort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sz="2200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US" b="1" dirty="0">
                <a:solidFill>
                  <a:schemeClr val="bg2"/>
                </a:solidFill>
              </a:rPr>
              <a:t>Hand Comfort/Discomfort Components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Jonas Mayer (TUM) | 13.07.2016 | A Metric for Hand Comfort/Discomfort Evaluation</a:t>
            </a:r>
            <a:endParaRPr lang="en-US" dirty="0"/>
          </a:p>
        </p:txBody>
      </p:sp>
      <p:pic>
        <p:nvPicPr>
          <p:cNvPr id="7" name="Picture 2325"/>
          <p:cNvPicPr/>
          <p:nvPr/>
        </p:nvPicPr>
        <p:blipFill>
          <a:blip r:embed="rId4"/>
          <a:stretch>
            <a:fillRect/>
          </a:stretch>
        </p:blipFill>
        <p:spPr>
          <a:xfrm>
            <a:off x="5607211" y="1516185"/>
            <a:ext cx="3402330" cy="5139690"/>
          </a:xfrm>
          <a:prstGeom prst="rect">
            <a:avLst/>
          </a:prstGeom>
          <a:ln>
            <a:noFill/>
          </a:ln>
          <a:effectLst>
            <a:softEdge rad="63500"/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851852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.4|17.8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8|1.2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9.9|10.8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7|11|15.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0.3|0.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1|30.8|10.2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1|22.4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9|3.8|3.7|6.8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|4.4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|0.2|0.2|0.2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|0.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8|12.8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6|20.5|13.5|10.9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8.6|9.6|13.7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4|4.6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3.9|27.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2|18.3|23.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8|14.1|11.5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9.6|11.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.5|2.3|2.7|1.8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0.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5.2|1|13.7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7|9.9"/>
</p:tagLst>
</file>

<file path=ppt/theme/theme1.xml><?xml version="1.0" encoding="utf-8"?>
<a:theme xmlns:a="http://schemas.openxmlformats.org/drawingml/2006/main" name="160104_TUM_Praesentation_p_v1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Titel 2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Titel 3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</a:theme>
</file>

<file path=ppt/theme/theme4.xml><?xml version="1.0" encoding="utf-8"?>
<a:theme xmlns:a="http://schemas.openxmlformats.org/drawingml/2006/main" name="Inhalt">
  <a:themeElements>
    <a:clrScheme name="TUM">
      <a:dk1>
        <a:sysClr val="windowText" lastClr="000000"/>
      </a:dk1>
      <a:lt1>
        <a:sysClr val="window" lastClr="FFFFFF"/>
      </a:lt1>
      <a:dk2>
        <a:srgbClr val="003359"/>
      </a:dk2>
      <a:lt2>
        <a:srgbClr val="0065BD"/>
      </a:lt2>
      <a:accent1>
        <a:srgbClr val="005293"/>
      </a:accent1>
      <a:accent2>
        <a:srgbClr val="64A0C8"/>
      </a:accent2>
      <a:accent3>
        <a:srgbClr val="98C6EA"/>
      </a:accent3>
      <a:accent4>
        <a:srgbClr val="A2AD00"/>
      </a:accent4>
      <a:accent5>
        <a:srgbClr val="E37222"/>
      </a:accent5>
      <a:accent6>
        <a:srgbClr val="DAD7CB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</a:theme>
</file>

<file path=ppt/theme/theme5.xml><?xml version="1.0" encoding="utf-8"?>
<a:theme xmlns:a="http://schemas.openxmlformats.org/drawingml/2006/main" name="Kapiteltrenner blau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</a:theme>
</file>

<file path=ppt/theme/theme6.xml><?xml version="1.0" encoding="utf-8"?>
<a:theme xmlns:a="http://schemas.openxmlformats.org/drawingml/2006/main" name="Kapiteltrenner schwarz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</a:theme>
</file>

<file path=ppt/theme/theme7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TUM_Praesentation_p_v1</Template>
  <TotalTime>0</TotalTime>
  <Words>1447</Words>
  <Application>Microsoft Office PowerPoint</Application>
  <PresentationFormat>Bildschirmpräsentation (4:3)</PresentationFormat>
  <Paragraphs>271</Paragraphs>
  <Slides>32</Slides>
  <Notes>27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6</vt:i4>
      </vt:variant>
      <vt:variant>
        <vt:lpstr>Folientitel</vt:lpstr>
      </vt:variant>
      <vt:variant>
        <vt:i4>32</vt:i4>
      </vt:variant>
    </vt:vector>
  </HeadingPairs>
  <TitlesOfParts>
    <vt:vector size="43" baseType="lpstr">
      <vt:lpstr>Arial</vt:lpstr>
      <vt:lpstr>Calibri</vt:lpstr>
      <vt:lpstr>Courier New</vt:lpstr>
      <vt:lpstr>Symbol</vt:lpstr>
      <vt:lpstr>Wingdings</vt:lpstr>
      <vt:lpstr>160104_TUM_Praesentation_p_v1</vt:lpstr>
      <vt:lpstr>Titel 2</vt:lpstr>
      <vt:lpstr>Titel 3</vt:lpstr>
      <vt:lpstr>Inhalt</vt:lpstr>
      <vt:lpstr>Kapiteltrenner blau</vt:lpstr>
      <vt:lpstr>Kapiteltrenner schwarz</vt:lpstr>
      <vt:lpstr>A Metric for Hand Comfort/Discomfort Evaluation Towards Expressivity in Spatial Control</vt:lpstr>
      <vt:lpstr>Motivation: Controlling a Robot</vt:lpstr>
      <vt:lpstr>Related Work: Nicholas Schneider (TUM)</vt:lpstr>
      <vt:lpstr>Study Goal</vt:lpstr>
      <vt:lpstr>Related Work</vt:lpstr>
      <vt:lpstr>Related Work: Comfort and Discomfort (Vink et al.)</vt:lpstr>
      <vt:lpstr>Hand Comfort/Discomfort Components</vt:lpstr>
      <vt:lpstr>Hand Comfort/Discomfort Components</vt:lpstr>
      <vt:lpstr>Hand Comfort/Discomfort Components</vt:lpstr>
      <vt:lpstr>Hand Comfort/Discomfort Components</vt:lpstr>
      <vt:lpstr>Hand Comfort/Discomfort Components</vt:lpstr>
      <vt:lpstr>Concrete Implementation: RRP Metric Comp.</vt:lpstr>
      <vt:lpstr>Concrete Implementation: RRP Metric Comp.</vt:lpstr>
      <vt:lpstr>Concrete Implementation: RRP Metric Comp.</vt:lpstr>
      <vt:lpstr>Naïve &amp; Improved Metric</vt:lpstr>
      <vt:lpstr>Naïve &amp; Improved Metric</vt:lpstr>
      <vt:lpstr>User Study</vt:lpstr>
      <vt:lpstr>User Study</vt:lpstr>
      <vt:lpstr>User Study</vt:lpstr>
      <vt:lpstr>User Study</vt:lpstr>
      <vt:lpstr>Improving the Metric</vt:lpstr>
      <vt:lpstr>Results: Improved Metric in User Rating</vt:lpstr>
      <vt:lpstr>Results: Improved Metric in Target Shooting</vt:lpstr>
      <vt:lpstr>Discussion</vt:lpstr>
      <vt:lpstr>Conclusion </vt:lpstr>
      <vt:lpstr>Conclusion </vt:lpstr>
      <vt:lpstr>Future Work</vt:lpstr>
      <vt:lpstr>Acknowledgements</vt:lpstr>
      <vt:lpstr>Questions?</vt:lpstr>
      <vt:lpstr>Appendix</vt:lpstr>
      <vt:lpstr>Results</vt:lpstr>
      <vt:lpstr>Results</vt:lpstr>
    </vt:vector>
  </TitlesOfParts>
  <Company>--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Jonas Mayer</dc:creator>
  <cp:lastModifiedBy>Jonas Mayer</cp:lastModifiedBy>
  <cp:revision>166</cp:revision>
  <cp:lastPrinted>2015-07-30T14:04:45Z</cp:lastPrinted>
  <dcterms:created xsi:type="dcterms:W3CDTF">2016-07-08T18:20:49Z</dcterms:created>
  <dcterms:modified xsi:type="dcterms:W3CDTF">2016-10-06T11:05:40Z</dcterms:modified>
</cp:coreProperties>
</file>